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8"/>
  </p:notesMasterIdLst>
  <p:handoutMasterIdLst>
    <p:handoutMasterId r:id="rId39"/>
  </p:handoutMasterIdLst>
  <p:sldIdLst>
    <p:sldId id="256" r:id="rId2"/>
    <p:sldId id="318" r:id="rId3"/>
    <p:sldId id="270" r:id="rId4"/>
    <p:sldId id="272" r:id="rId5"/>
    <p:sldId id="273" r:id="rId6"/>
    <p:sldId id="297" r:id="rId7"/>
    <p:sldId id="271" r:id="rId8"/>
    <p:sldId id="296" r:id="rId9"/>
    <p:sldId id="275" r:id="rId10"/>
    <p:sldId id="298" r:id="rId11"/>
    <p:sldId id="259" r:id="rId12"/>
    <p:sldId id="309" r:id="rId13"/>
    <p:sldId id="299" r:id="rId14"/>
    <p:sldId id="310" r:id="rId15"/>
    <p:sldId id="280" r:id="rId16"/>
    <p:sldId id="282" r:id="rId17"/>
    <p:sldId id="283" r:id="rId18"/>
    <p:sldId id="313" r:id="rId19"/>
    <p:sldId id="311" r:id="rId20"/>
    <p:sldId id="312" r:id="rId21"/>
    <p:sldId id="276" r:id="rId22"/>
    <p:sldId id="314" r:id="rId23"/>
    <p:sldId id="315" r:id="rId24"/>
    <p:sldId id="316" r:id="rId25"/>
    <p:sldId id="317" r:id="rId26"/>
    <p:sldId id="264" r:id="rId27"/>
    <p:sldId id="305" r:id="rId28"/>
    <p:sldId id="279" r:id="rId29"/>
    <p:sldId id="278" r:id="rId30"/>
    <p:sldId id="306" r:id="rId31"/>
    <p:sldId id="308" r:id="rId32"/>
    <p:sldId id="300" r:id="rId33"/>
    <p:sldId id="301" r:id="rId34"/>
    <p:sldId id="303" r:id="rId35"/>
    <p:sldId id="304" r:id="rId36"/>
    <p:sldId id="269" r:id="rId37"/>
  </p:sldIdLst>
  <p:sldSz cx="9144000" cy="6858000" type="screen4x3"/>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62" autoAdjust="0"/>
  </p:normalViewPr>
  <p:slideViewPr>
    <p:cSldViewPr>
      <p:cViewPr>
        <p:scale>
          <a:sx n="80" d="100"/>
          <a:sy n="80" d="100"/>
        </p:scale>
        <p:origin x="-996" y="114"/>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1"/>
          <c:order val="0"/>
          <c:tx>
            <c:strRef>
              <c:f>Sheet1!$C$1</c:f>
              <c:strCache>
                <c:ptCount val="1"/>
                <c:pt idx="0">
                  <c:v>Inflow Forecast</c:v>
                </c:pt>
              </c:strCache>
            </c:strRef>
          </c:tx>
          <c:spPr>
            <a:solidFill>
              <a:schemeClr val="bg2">
                <a:lumMod val="75000"/>
              </a:schemeClr>
            </a:solidFill>
          </c:spPr>
          <c:dLbls>
            <c:dLbl>
              <c:idx val="1"/>
              <c:delete val="1"/>
            </c:dLbl>
            <c:dLbl>
              <c:idx val="3"/>
              <c:delete val="1"/>
            </c:dLbl>
            <c:dLbl>
              <c:idx val="5"/>
              <c:delete val="1"/>
            </c:dLbl>
            <c:dLbl>
              <c:idx val="6"/>
              <c:delete val="1"/>
            </c:dLbl>
            <c:dLblPos val="ctr"/>
            <c:showVal val="1"/>
          </c:dLbls>
          <c:cat>
            <c:strRef>
              <c:f>Sheet1!$B$2:$B$20</c:f>
              <c:strCache>
                <c:ptCount val="19"/>
                <c:pt idx="0">
                  <c:v>AP</c:v>
                </c:pt>
                <c:pt idx="1">
                  <c:v>Ar P</c:v>
                </c:pt>
                <c:pt idx="2">
                  <c:v>Assam</c:v>
                </c:pt>
                <c:pt idx="3">
                  <c:v>Bihar</c:v>
                </c:pt>
                <c:pt idx="4">
                  <c:v>Gujarat</c:v>
                </c:pt>
                <c:pt idx="5">
                  <c:v>HP</c:v>
                </c:pt>
                <c:pt idx="6">
                  <c:v>J&amp;K</c:v>
                </c:pt>
                <c:pt idx="7">
                  <c:v>Jharkhand</c:v>
                </c:pt>
                <c:pt idx="8">
                  <c:v>Karnataka</c:v>
                </c:pt>
                <c:pt idx="9">
                  <c:v>Kerala</c:v>
                </c:pt>
                <c:pt idx="10">
                  <c:v>MP</c:v>
                </c:pt>
                <c:pt idx="11">
                  <c:v>MH</c:v>
                </c:pt>
                <c:pt idx="12">
                  <c:v>Odisha</c:v>
                </c:pt>
                <c:pt idx="13">
                  <c:v>Rajasthan</c:v>
                </c:pt>
                <c:pt idx="14">
                  <c:v>Sikkim</c:v>
                </c:pt>
                <c:pt idx="15">
                  <c:v>TN</c:v>
                </c:pt>
                <c:pt idx="16">
                  <c:v>Telangana</c:v>
                </c:pt>
                <c:pt idx="17">
                  <c:v>UP</c:v>
                </c:pt>
                <c:pt idx="18">
                  <c:v>UK</c:v>
                </c:pt>
              </c:strCache>
            </c:strRef>
          </c:cat>
          <c:val>
            <c:numRef>
              <c:f>Sheet1!$C$2:$C$20</c:f>
              <c:numCache>
                <c:formatCode>General</c:formatCode>
                <c:ptCount val="19"/>
                <c:pt idx="0">
                  <c:v>5</c:v>
                </c:pt>
                <c:pt idx="1">
                  <c:v>0</c:v>
                </c:pt>
                <c:pt idx="2">
                  <c:v>1</c:v>
                </c:pt>
                <c:pt idx="3">
                  <c:v>0</c:v>
                </c:pt>
                <c:pt idx="4">
                  <c:v>1</c:v>
                </c:pt>
                <c:pt idx="5">
                  <c:v>0</c:v>
                </c:pt>
                <c:pt idx="6">
                  <c:v>0</c:v>
                </c:pt>
                <c:pt idx="7">
                  <c:v>14</c:v>
                </c:pt>
                <c:pt idx="8">
                  <c:v>4</c:v>
                </c:pt>
                <c:pt idx="9">
                  <c:v>2</c:v>
                </c:pt>
                <c:pt idx="10">
                  <c:v>1</c:v>
                </c:pt>
                <c:pt idx="11">
                  <c:v>1</c:v>
                </c:pt>
                <c:pt idx="12">
                  <c:v>2</c:v>
                </c:pt>
                <c:pt idx="13">
                  <c:v>10</c:v>
                </c:pt>
                <c:pt idx="14">
                  <c:v>5</c:v>
                </c:pt>
                <c:pt idx="15">
                  <c:v>9</c:v>
                </c:pt>
                <c:pt idx="16">
                  <c:v>3</c:v>
                </c:pt>
                <c:pt idx="17">
                  <c:v>1</c:v>
                </c:pt>
                <c:pt idx="18">
                  <c:v>3</c:v>
                </c:pt>
              </c:numCache>
            </c:numRef>
          </c:val>
        </c:ser>
        <c:ser>
          <c:idx val="2"/>
          <c:order val="1"/>
          <c:tx>
            <c:strRef>
              <c:f>Sheet1!$D$1</c:f>
              <c:strCache>
                <c:ptCount val="1"/>
                <c:pt idx="0">
                  <c:v>Level Forecast</c:v>
                </c:pt>
              </c:strCache>
            </c:strRef>
          </c:tx>
          <c:spPr>
            <a:solidFill>
              <a:srgbClr val="00B0F0"/>
            </a:solidFill>
          </c:spPr>
          <c:dLbls>
            <c:dLbl>
              <c:idx val="4"/>
              <c:delete val="1"/>
            </c:dLbl>
            <c:dLbl>
              <c:idx val="8"/>
              <c:delete val="1"/>
            </c:dLbl>
            <c:dLbl>
              <c:idx val="9"/>
              <c:delete val="1"/>
            </c:dLbl>
            <c:dLbl>
              <c:idx val="10"/>
              <c:delete val="1"/>
            </c:dLbl>
            <c:dLbl>
              <c:idx val="11"/>
              <c:delete val="1"/>
            </c:dLbl>
            <c:dLbl>
              <c:idx val="12"/>
              <c:delete val="1"/>
            </c:dLbl>
            <c:txPr>
              <a:bodyPr/>
              <a:lstStyle/>
              <a:p>
                <a:pPr>
                  <a:defRPr sz="1200" b="1" i="0" baseline="0"/>
                </a:pPr>
                <a:endParaRPr lang="en-US"/>
              </a:p>
            </c:txPr>
            <c:dLblPos val="ctr"/>
            <c:showVal val="1"/>
          </c:dLbls>
          <c:cat>
            <c:strRef>
              <c:f>Sheet1!$B$2:$B$20</c:f>
              <c:strCache>
                <c:ptCount val="19"/>
                <c:pt idx="0">
                  <c:v>AP</c:v>
                </c:pt>
                <c:pt idx="1">
                  <c:v>Ar P</c:v>
                </c:pt>
                <c:pt idx="2">
                  <c:v>Assam</c:v>
                </c:pt>
                <c:pt idx="3">
                  <c:v>Bihar</c:v>
                </c:pt>
                <c:pt idx="4">
                  <c:v>Gujarat</c:v>
                </c:pt>
                <c:pt idx="5">
                  <c:v>HP</c:v>
                </c:pt>
                <c:pt idx="6">
                  <c:v>J&amp;K</c:v>
                </c:pt>
                <c:pt idx="7">
                  <c:v>Jharkhand</c:v>
                </c:pt>
                <c:pt idx="8">
                  <c:v>Karnataka</c:v>
                </c:pt>
                <c:pt idx="9">
                  <c:v>Kerala</c:v>
                </c:pt>
                <c:pt idx="10">
                  <c:v>MP</c:v>
                </c:pt>
                <c:pt idx="11">
                  <c:v>MH</c:v>
                </c:pt>
                <c:pt idx="12">
                  <c:v>Odisha</c:v>
                </c:pt>
                <c:pt idx="13">
                  <c:v>Rajasthan</c:v>
                </c:pt>
                <c:pt idx="14">
                  <c:v>Sikkim</c:v>
                </c:pt>
                <c:pt idx="15">
                  <c:v>TN</c:v>
                </c:pt>
                <c:pt idx="16">
                  <c:v>Telangana</c:v>
                </c:pt>
                <c:pt idx="17">
                  <c:v>UP</c:v>
                </c:pt>
                <c:pt idx="18">
                  <c:v>UK</c:v>
                </c:pt>
              </c:strCache>
            </c:strRef>
          </c:cat>
          <c:val>
            <c:numRef>
              <c:f>Sheet1!$D$2:$D$20</c:f>
              <c:numCache>
                <c:formatCode>General</c:formatCode>
                <c:ptCount val="19"/>
                <c:pt idx="0">
                  <c:v>4</c:v>
                </c:pt>
                <c:pt idx="1">
                  <c:v>2</c:v>
                </c:pt>
                <c:pt idx="2">
                  <c:v>5</c:v>
                </c:pt>
                <c:pt idx="3">
                  <c:v>2</c:v>
                </c:pt>
                <c:pt idx="4">
                  <c:v>0</c:v>
                </c:pt>
                <c:pt idx="5">
                  <c:v>1</c:v>
                </c:pt>
                <c:pt idx="6">
                  <c:v>5</c:v>
                </c:pt>
                <c:pt idx="7">
                  <c:v>1</c:v>
                </c:pt>
                <c:pt idx="8">
                  <c:v>0</c:v>
                </c:pt>
                <c:pt idx="9">
                  <c:v>0</c:v>
                </c:pt>
                <c:pt idx="10">
                  <c:v>0</c:v>
                </c:pt>
                <c:pt idx="11">
                  <c:v>0</c:v>
                </c:pt>
                <c:pt idx="12">
                  <c:v>0</c:v>
                </c:pt>
                <c:pt idx="13">
                  <c:v>2</c:v>
                </c:pt>
                <c:pt idx="14">
                  <c:v>3</c:v>
                </c:pt>
                <c:pt idx="15">
                  <c:v>5</c:v>
                </c:pt>
                <c:pt idx="16">
                  <c:v>2</c:v>
                </c:pt>
                <c:pt idx="17">
                  <c:v>5</c:v>
                </c:pt>
                <c:pt idx="18">
                  <c:v>1</c:v>
                </c:pt>
              </c:numCache>
            </c:numRef>
          </c:val>
        </c:ser>
        <c:dLbls>
          <c:showVal val="1"/>
        </c:dLbls>
        <c:overlap val="100"/>
        <c:axId val="35943168"/>
        <c:axId val="35945088"/>
      </c:barChart>
      <c:catAx>
        <c:axId val="35943168"/>
        <c:scaling>
          <c:orientation val="minMax"/>
        </c:scaling>
        <c:axPos val="b"/>
        <c:title>
          <c:tx>
            <c:rich>
              <a:bodyPr/>
              <a:lstStyle/>
              <a:p>
                <a:pPr>
                  <a:defRPr/>
                </a:pPr>
                <a:r>
                  <a:rPr lang="en-US"/>
                  <a:t>STATES</a:t>
                </a:r>
              </a:p>
            </c:rich>
          </c:tx>
          <c:layout/>
        </c:title>
        <c:tickLblPos val="nextTo"/>
        <c:txPr>
          <a:bodyPr rot="-5400000" vert="horz"/>
          <a:lstStyle/>
          <a:p>
            <a:pPr>
              <a:defRPr sz="1200" b="1" i="0" baseline="0"/>
            </a:pPr>
            <a:endParaRPr lang="en-US"/>
          </a:p>
        </c:txPr>
        <c:crossAx val="35945088"/>
        <c:crosses val="autoZero"/>
        <c:auto val="1"/>
        <c:lblAlgn val="ctr"/>
        <c:lblOffset val="100"/>
      </c:catAx>
      <c:valAx>
        <c:axId val="35945088"/>
        <c:scaling>
          <c:orientation val="minMax"/>
        </c:scaling>
        <c:axPos val="l"/>
        <c:majorGridlines/>
        <c:title>
          <c:tx>
            <c:rich>
              <a:bodyPr rot="-5400000" vert="horz"/>
              <a:lstStyle/>
              <a:p>
                <a:pPr>
                  <a:defRPr/>
                </a:pPr>
                <a:r>
                  <a:rPr lang="en-US"/>
                  <a:t>NO. OF SITES</a:t>
                </a:r>
              </a:p>
            </c:rich>
          </c:tx>
          <c:layout/>
        </c:title>
        <c:numFmt formatCode="General" sourceLinked="1"/>
        <c:tickLblPos val="nextTo"/>
        <c:crossAx val="35943168"/>
        <c:crosses val="autoZero"/>
        <c:crossBetween val="between"/>
      </c:valAx>
    </c:plotArea>
    <c:legend>
      <c:legendPos val="b"/>
      <c:layout>
        <c:manualLayout>
          <c:xMode val="edge"/>
          <c:yMode val="edge"/>
          <c:x val="0.30257428145056603"/>
          <c:y val="0.9045676779351749"/>
          <c:w val="0.38663366616923273"/>
          <c:h val="7.6999146800404761E-2"/>
        </c:manualLayout>
      </c:layout>
      <c:txPr>
        <a:bodyPr/>
        <a:lstStyle/>
        <a:p>
          <a:pPr>
            <a:defRPr sz="1200"/>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E4235DC0-2001-49AA-A4CE-596CDDBFBE82}" type="datetimeFigureOut">
              <a:rPr lang="en-US" smtClean="0"/>
              <a:pPr/>
              <a:t>9/12/2015</a:t>
            </a:fld>
            <a:endParaRPr lang="en-US"/>
          </a:p>
        </p:txBody>
      </p:sp>
      <p:sp>
        <p:nvSpPr>
          <p:cNvPr id="4" name="Footer Placeholder 3"/>
          <p:cNvSpPr>
            <a:spLocks noGrp="1"/>
          </p:cNvSpPr>
          <p:nvPr>
            <p:ph type="ftr" sz="quarter" idx="2"/>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45527"/>
            <a:ext cx="3010323" cy="460375"/>
          </a:xfrm>
          <a:prstGeom prst="rect">
            <a:avLst/>
          </a:prstGeom>
        </p:spPr>
        <p:txBody>
          <a:bodyPr vert="horz" lIns="92309" tIns="46154" rIns="92309" bIns="46154" rtlCol="0" anchor="b"/>
          <a:lstStyle>
            <a:lvl1pPr algn="r">
              <a:defRPr sz="1200"/>
            </a:lvl1pPr>
          </a:lstStyle>
          <a:p>
            <a:fld id="{8FBCFC39-3529-4D0F-80F3-C4CEE5DDFB8E}" type="slidenum">
              <a:rPr lang="en-US" smtClean="0"/>
              <a:pPr/>
              <a:t>‹#›</a:t>
            </a:fld>
            <a:endParaRPr lang="en-US"/>
          </a:p>
        </p:txBody>
      </p:sp>
    </p:spTree>
    <p:extLst>
      <p:ext uri="{BB962C8B-B14F-4D97-AF65-F5344CB8AC3E}">
        <p14:creationId xmlns:p14="http://schemas.microsoft.com/office/powerpoint/2010/main" xmlns="" val="387146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A5739611-986A-4AEF-8853-B9D735EB6E07}" type="datetimeFigureOut">
              <a:rPr lang="en-US" smtClean="0"/>
              <a:pPr/>
              <a:t>9/12/2015</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0375"/>
          </a:xfrm>
          <a:prstGeom prst="rect">
            <a:avLst/>
          </a:prstGeom>
        </p:spPr>
        <p:txBody>
          <a:bodyPr vert="horz" lIns="92309" tIns="46154" rIns="92309" bIns="46154" rtlCol="0" anchor="b"/>
          <a:lstStyle>
            <a:lvl1pPr algn="r">
              <a:defRPr sz="1200"/>
            </a:lvl1pPr>
          </a:lstStyle>
          <a:p>
            <a:fld id="{F0A78019-4FAC-4C81-A479-194FDE1911F7}" type="slidenum">
              <a:rPr lang="en-US" smtClean="0"/>
              <a:pPr/>
              <a:t>‹#›</a:t>
            </a:fld>
            <a:endParaRPr lang="en-US"/>
          </a:p>
        </p:txBody>
      </p:sp>
    </p:spTree>
    <p:extLst>
      <p:ext uri="{BB962C8B-B14F-4D97-AF65-F5344CB8AC3E}">
        <p14:creationId xmlns:p14="http://schemas.microsoft.com/office/powerpoint/2010/main" xmlns="" val="217122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88B7BE-1F8A-4528-875E-CF80569368E9}" type="slidenum">
              <a:rPr lang="en-GB" smtClean="0"/>
              <a:pPr fontAlgn="base">
                <a:spcBef>
                  <a:spcPct val="0"/>
                </a:spcBef>
                <a:spcAft>
                  <a:spcPct val="0"/>
                </a:spcAft>
                <a:defRPr/>
              </a:pPr>
              <a:t>16</a:t>
            </a:fld>
            <a:endParaRPr lang="en-GB" smtClean="0"/>
          </a:p>
        </p:txBody>
      </p:sp>
      <p:sp>
        <p:nvSpPr>
          <p:cNvPr id="50179" name="Rectangle 7"/>
          <p:cNvSpPr txBox="1">
            <a:spLocks noGrp="1" noChangeArrowheads="1"/>
          </p:cNvSpPr>
          <p:nvPr/>
        </p:nvSpPr>
        <p:spPr bwMode="auto">
          <a:xfrm>
            <a:off x="3929972" y="8734680"/>
            <a:ext cx="3023428" cy="456618"/>
          </a:xfrm>
          <a:prstGeom prst="rect">
            <a:avLst/>
          </a:prstGeom>
          <a:noFill/>
          <a:ln w="9525">
            <a:noFill/>
            <a:miter lim="800000"/>
            <a:headEnd/>
            <a:tailEnd/>
          </a:ln>
        </p:spPr>
        <p:txBody>
          <a:bodyPr lIns="91197" tIns="45600" rIns="91197" bIns="45600" anchor="b"/>
          <a:lstStyle/>
          <a:p>
            <a:pPr algn="r"/>
            <a:fld id="{ACBEF738-AF42-45E7-AD72-E52BBF9FD65B}" type="slidenum">
              <a:rPr lang="en-GB" altLang="en-US" sz="1200">
                <a:latin typeface="Calibri" pitchFamily="34" charset="0"/>
              </a:rPr>
              <a:pPr algn="r"/>
              <a:t>16</a:t>
            </a:fld>
            <a:endParaRPr lang="en-GB" altLang="en-US" sz="1200" dirty="0">
              <a:latin typeface="Calibri" pitchFamily="34" charset="0"/>
            </a:endParaRPr>
          </a:p>
        </p:txBody>
      </p:sp>
      <p:sp>
        <p:nvSpPr>
          <p:cNvPr id="50180" name="Rectangle 2"/>
          <p:cNvSpPr>
            <a:spLocks noGrp="1" noRot="1" noChangeAspect="1" noChangeArrowheads="1" noTextEdit="1"/>
          </p:cNvSpPr>
          <p:nvPr>
            <p:ph type="sldImg"/>
          </p:nvPr>
        </p:nvSpPr>
        <p:spPr bwMode="auto">
          <a:xfrm>
            <a:off x="1171575" y="690563"/>
            <a:ext cx="4603750" cy="3452812"/>
          </a:xfrm>
          <a:noFill/>
          <a:ln>
            <a:solidFill>
              <a:srgbClr val="000000"/>
            </a:solidFill>
            <a:miter lim="800000"/>
            <a:headEnd/>
            <a:tailEnd/>
          </a:ln>
        </p:spPr>
      </p:sp>
      <p:sp>
        <p:nvSpPr>
          <p:cNvPr id="501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 name="Footer Placeholder 5"/>
          <p:cNvSpPr>
            <a:spLocks noGrp="1"/>
          </p:cNvSpPr>
          <p:nvPr>
            <p:ph type="ftr" sz="quarter" idx="4"/>
          </p:nvPr>
        </p:nvSpPr>
        <p:spPr/>
        <p:txBody>
          <a:bodyPr/>
          <a:lstStyle/>
          <a:p>
            <a:pPr>
              <a:defRPr/>
            </a:pPr>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C372C-3458-4C7F-BBCA-0F5131C7EDDF}" type="slidenum">
              <a:rPr lang="en-GB" smtClean="0"/>
              <a:pPr fontAlgn="base">
                <a:spcBef>
                  <a:spcPct val="0"/>
                </a:spcBef>
                <a:spcAft>
                  <a:spcPct val="0"/>
                </a:spcAft>
                <a:defRPr/>
              </a:pPr>
              <a:t>17</a:t>
            </a:fld>
            <a:endParaRPr lang="en-GB" smtClean="0"/>
          </a:p>
        </p:txBody>
      </p:sp>
      <p:sp>
        <p:nvSpPr>
          <p:cNvPr id="51203" name="Rectangle 7"/>
          <p:cNvSpPr txBox="1">
            <a:spLocks noGrp="1" noChangeArrowheads="1"/>
          </p:cNvSpPr>
          <p:nvPr/>
        </p:nvSpPr>
        <p:spPr bwMode="auto">
          <a:xfrm>
            <a:off x="3929972" y="8734680"/>
            <a:ext cx="3023428" cy="456618"/>
          </a:xfrm>
          <a:prstGeom prst="rect">
            <a:avLst/>
          </a:prstGeom>
          <a:noFill/>
          <a:ln w="9525">
            <a:noFill/>
            <a:miter lim="800000"/>
            <a:headEnd/>
            <a:tailEnd/>
          </a:ln>
        </p:spPr>
        <p:txBody>
          <a:bodyPr lIns="91197" tIns="45600" rIns="91197" bIns="45600" anchor="b"/>
          <a:lstStyle/>
          <a:p>
            <a:pPr algn="r"/>
            <a:fld id="{A1901813-F302-406F-9836-F3AC0501BCF6}" type="slidenum">
              <a:rPr lang="en-GB" altLang="en-US" sz="1200">
                <a:latin typeface="Calibri" pitchFamily="34" charset="0"/>
              </a:rPr>
              <a:pPr algn="r"/>
              <a:t>17</a:t>
            </a:fld>
            <a:endParaRPr lang="en-GB" altLang="en-US" sz="1200" dirty="0">
              <a:latin typeface="Calibri" pitchFamily="34" charset="0"/>
            </a:endParaRPr>
          </a:p>
        </p:txBody>
      </p:sp>
      <p:sp>
        <p:nvSpPr>
          <p:cNvPr id="51204" name="Rectangle 2"/>
          <p:cNvSpPr>
            <a:spLocks noGrp="1" noRot="1" noChangeAspect="1" noChangeArrowheads="1" noTextEdit="1"/>
          </p:cNvSpPr>
          <p:nvPr>
            <p:ph type="sldImg"/>
          </p:nvPr>
        </p:nvSpPr>
        <p:spPr bwMode="auto">
          <a:xfrm>
            <a:off x="1171575" y="690563"/>
            <a:ext cx="4603750" cy="3452812"/>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 name="Footer Placeholder 5"/>
          <p:cNvSpPr>
            <a:spLocks noGrp="1"/>
          </p:cNvSpPr>
          <p:nvPr>
            <p:ph type="ftr" sz="quarter" idx="4"/>
          </p:nvPr>
        </p:nvSpPr>
        <p:spPr/>
        <p:txBody>
          <a:bodyPr/>
          <a:lstStyle/>
          <a:p>
            <a:pPr>
              <a:defRPr/>
            </a:pPr>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C372C-3458-4C7F-BBCA-0F5131C7EDDF}" type="slidenum">
              <a:rPr lang="en-GB" smtClean="0"/>
              <a:pPr fontAlgn="base">
                <a:spcBef>
                  <a:spcPct val="0"/>
                </a:spcBef>
                <a:spcAft>
                  <a:spcPct val="0"/>
                </a:spcAft>
                <a:defRPr/>
              </a:pPr>
              <a:t>32</a:t>
            </a:fld>
            <a:endParaRPr lang="en-GB" smtClean="0"/>
          </a:p>
        </p:txBody>
      </p:sp>
      <p:sp>
        <p:nvSpPr>
          <p:cNvPr id="51203" name="Rectangle 7"/>
          <p:cNvSpPr txBox="1">
            <a:spLocks noGrp="1" noChangeArrowheads="1"/>
          </p:cNvSpPr>
          <p:nvPr/>
        </p:nvSpPr>
        <p:spPr bwMode="auto">
          <a:xfrm>
            <a:off x="3929972" y="8734680"/>
            <a:ext cx="3023428" cy="456618"/>
          </a:xfrm>
          <a:prstGeom prst="rect">
            <a:avLst/>
          </a:prstGeom>
          <a:noFill/>
          <a:ln w="9525">
            <a:noFill/>
            <a:miter lim="800000"/>
            <a:headEnd/>
            <a:tailEnd/>
          </a:ln>
        </p:spPr>
        <p:txBody>
          <a:bodyPr lIns="91197" tIns="45600" rIns="91197" bIns="45600" anchor="b"/>
          <a:lstStyle/>
          <a:p>
            <a:pPr algn="r"/>
            <a:fld id="{A1901813-F302-406F-9836-F3AC0501BCF6}" type="slidenum">
              <a:rPr lang="en-GB" altLang="en-US" sz="1200">
                <a:latin typeface="Calibri" pitchFamily="34" charset="0"/>
              </a:rPr>
              <a:pPr algn="r"/>
              <a:t>32</a:t>
            </a:fld>
            <a:endParaRPr lang="en-GB" altLang="en-US" sz="1200" dirty="0">
              <a:latin typeface="Calibri" pitchFamily="34" charset="0"/>
            </a:endParaRPr>
          </a:p>
        </p:txBody>
      </p:sp>
      <p:sp>
        <p:nvSpPr>
          <p:cNvPr id="51204" name="Rectangle 2"/>
          <p:cNvSpPr>
            <a:spLocks noGrp="1" noRot="1" noChangeAspect="1" noChangeArrowheads="1" noTextEdit="1"/>
          </p:cNvSpPr>
          <p:nvPr>
            <p:ph type="sldImg"/>
          </p:nvPr>
        </p:nvSpPr>
        <p:spPr bwMode="auto">
          <a:xfrm>
            <a:off x="1171575" y="690563"/>
            <a:ext cx="4603750" cy="3452812"/>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 name="Footer Placeholder 5"/>
          <p:cNvSpPr>
            <a:spLocks noGrp="1"/>
          </p:cNvSpPr>
          <p:nvPr>
            <p:ph type="ftr" sz="quarter" idx="4"/>
          </p:nvPr>
        </p:nvSpPr>
        <p:spPr/>
        <p:txBody>
          <a:bodyPr/>
          <a:lstStyle/>
          <a:p>
            <a:pPr>
              <a:defRPr/>
            </a:pPr>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C372C-3458-4C7F-BBCA-0F5131C7EDDF}" type="slidenum">
              <a:rPr lang="en-GB" smtClean="0"/>
              <a:pPr fontAlgn="base">
                <a:spcBef>
                  <a:spcPct val="0"/>
                </a:spcBef>
                <a:spcAft>
                  <a:spcPct val="0"/>
                </a:spcAft>
                <a:defRPr/>
              </a:pPr>
              <a:t>33</a:t>
            </a:fld>
            <a:endParaRPr lang="en-GB" smtClean="0"/>
          </a:p>
        </p:txBody>
      </p:sp>
      <p:sp>
        <p:nvSpPr>
          <p:cNvPr id="51203" name="Rectangle 7"/>
          <p:cNvSpPr txBox="1">
            <a:spLocks noGrp="1" noChangeArrowheads="1"/>
          </p:cNvSpPr>
          <p:nvPr/>
        </p:nvSpPr>
        <p:spPr bwMode="auto">
          <a:xfrm>
            <a:off x="3929972" y="8734680"/>
            <a:ext cx="3023428" cy="456618"/>
          </a:xfrm>
          <a:prstGeom prst="rect">
            <a:avLst/>
          </a:prstGeom>
          <a:noFill/>
          <a:ln w="9525">
            <a:noFill/>
            <a:miter lim="800000"/>
            <a:headEnd/>
            <a:tailEnd/>
          </a:ln>
        </p:spPr>
        <p:txBody>
          <a:bodyPr lIns="91197" tIns="45600" rIns="91197" bIns="45600" anchor="b"/>
          <a:lstStyle/>
          <a:p>
            <a:pPr algn="r"/>
            <a:fld id="{A1901813-F302-406F-9836-F3AC0501BCF6}" type="slidenum">
              <a:rPr lang="en-GB" altLang="en-US" sz="1200">
                <a:latin typeface="Calibri" pitchFamily="34" charset="0"/>
              </a:rPr>
              <a:pPr algn="r"/>
              <a:t>33</a:t>
            </a:fld>
            <a:endParaRPr lang="en-GB" altLang="en-US" sz="1200" dirty="0">
              <a:latin typeface="Calibri" pitchFamily="34" charset="0"/>
            </a:endParaRPr>
          </a:p>
        </p:txBody>
      </p:sp>
      <p:sp>
        <p:nvSpPr>
          <p:cNvPr id="51204" name="Rectangle 2"/>
          <p:cNvSpPr>
            <a:spLocks noGrp="1" noRot="1" noChangeAspect="1" noChangeArrowheads="1" noTextEdit="1"/>
          </p:cNvSpPr>
          <p:nvPr>
            <p:ph type="sldImg"/>
          </p:nvPr>
        </p:nvSpPr>
        <p:spPr bwMode="auto">
          <a:xfrm>
            <a:off x="1171575" y="690563"/>
            <a:ext cx="4603750" cy="3452812"/>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 name="Footer Placeholder 5"/>
          <p:cNvSpPr>
            <a:spLocks noGrp="1"/>
          </p:cNvSpPr>
          <p:nvPr>
            <p:ph type="ftr" sz="quarter" idx="4"/>
          </p:nvPr>
        </p:nvSpPr>
        <p:spPr/>
        <p:txBody>
          <a:bodyPr/>
          <a:lstStyle/>
          <a:p>
            <a:pPr>
              <a:defRPr/>
            </a:pPr>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C372C-3458-4C7F-BBCA-0F5131C7EDDF}" type="slidenum">
              <a:rPr lang="en-GB" smtClean="0"/>
              <a:pPr fontAlgn="base">
                <a:spcBef>
                  <a:spcPct val="0"/>
                </a:spcBef>
                <a:spcAft>
                  <a:spcPct val="0"/>
                </a:spcAft>
                <a:defRPr/>
              </a:pPr>
              <a:t>34</a:t>
            </a:fld>
            <a:endParaRPr lang="en-GB" smtClean="0"/>
          </a:p>
        </p:txBody>
      </p:sp>
      <p:sp>
        <p:nvSpPr>
          <p:cNvPr id="51203" name="Rectangle 7"/>
          <p:cNvSpPr txBox="1">
            <a:spLocks noGrp="1" noChangeArrowheads="1"/>
          </p:cNvSpPr>
          <p:nvPr/>
        </p:nvSpPr>
        <p:spPr bwMode="auto">
          <a:xfrm>
            <a:off x="3929972" y="8734680"/>
            <a:ext cx="3023428" cy="456618"/>
          </a:xfrm>
          <a:prstGeom prst="rect">
            <a:avLst/>
          </a:prstGeom>
          <a:noFill/>
          <a:ln w="9525">
            <a:noFill/>
            <a:miter lim="800000"/>
            <a:headEnd/>
            <a:tailEnd/>
          </a:ln>
        </p:spPr>
        <p:txBody>
          <a:bodyPr lIns="91197" tIns="45600" rIns="91197" bIns="45600" anchor="b"/>
          <a:lstStyle/>
          <a:p>
            <a:pPr algn="r"/>
            <a:fld id="{A1901813-F302-406F-9836-F3AC0501BCF6}" type="slidenum">
              <a:rPr lang="en-GB" altLang="en-US" sz="1200">
                <a:latin typeface="Calibri" pitchFamily="34" charset="0"/>
              </a:rPr>
              <a:pPr algn="r"/>
              <a:t>34</a:t>
            </a:fld>
            <a:endParaRPr lang="en-GB" altLang="en-US" sz="1200" dirty="0">
              <a:latin typeface="Calibri" pitchFamily="34" charset="0"/>
            </a:endParaRPr>
          </a:p>
        </p:txBody>
      </p:sp>
      <p:sp>
        <p:nvSpPr>
          <p:cNvPr id="51204" name="Rectangle 2"/>
          <p:cNvSpPr>
            <a:spLocks noGrp="1" noRot="1" noChangeAspect="1" noChangeArrowheads="1" noTextEdit="1"/>
          </p:cNvSpPr>
          <p:nvPr>
            <p:ph type="sldImg"/>
          </p:nvPr>
        </p:nvSpPr>
        <p:spPr bwMode="auto">
          <a:xfrm>
            <a:off x="1171575" y="690563"/>
            <a:ext cx="4603750" cy="3452812"/>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 name="Footer Placeholder 5"/>
          <p:cNvSpPr>
            <a:spLocks noGrp="1"/>
          </p:cNvSpPr>
          <p:nvPr>
            <p:ph type="ftr" sz="quarter" idx="4"/>
          </p:nvPr>
        </p:nvSpPr>
        <p:spPr/>
        <p:txBody>
          <a:bodyPr/>
          <a:lstStyle/>
          <a:p>
            <a:pPr>
              <a:defRPr/>
            </a:pPr>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C372C-3458-4C7F-BBCA-0F5131C7EDDF}" type="slidenum">
              <a:rPr lang="en-GB" smtClean="0"/>
              <a:pPr fontAlgn="base">
                <a:spcBef>
                  <a:spcPct val="0"/>
                </a:spcBef>
                <a:spcAft>
                  <a:spcPct val="0"/>
                </a:spcAft>
                <a:defRPr/>
              </a:pPr>
              <a:t>35</a:t>
            </a:fld>
            <a:endParaRPr lang="en-GB" smtClean="0"/>
          </a:p>
        </p:txBody>
      </p:sp>
      <p:sp>
        <p:nvSpPr>
          <p:cNvPr id="51203" name="Rectangle 7"/>
          <p:cNvSpPr txBox="1">
            <a:spLocks noGrp="1" noChangeArrowheads="1"/>
          </p:cNvSpPr>
          <p:nvPr/>
        </p:nvSpPr>
        <p:spPr bwMode="auto">
          <a:xfrm>
            <a:off x="3929972" y="8734680"/>
            <a:ext cx="3023428" cy="456618"/>
          </a:xfrm>
          <a:prstGeom prst="rect">
            <a:avLst/>
          </a:prstGeom>
          <a:noFill/>
          <a:ln w="9525">
            <a:noFill/>
            <a:miter lim="800000"/>
            <a:headEnd/>
            <a:tailEnd/>
          </a:ln>
        </p:spPr>
        <p:txBody>
          <a:bodyPr lIns="91197" tIns="45600" rIns="91197" bIns="45600" anchor="b"/>
          <a:lstStyle/>
          <a:p>
            <a:pPr algn="r"/>
            <a:fld id="{A1901813-F302-406F-9836-F3AC0501BCF6}" type="slidenum">
              <a:rPr lang="en-GB" altLang="en-US" sz="1200">
                <a:latin typeface="Calibri" pitchFamily="34" charset="0"/>
              </a:rPr>
              <a:pPr algn="r"/>
              <a:t>35</a:t>
            </a:fld>
            <a:endParaRPr lang="en-GB" altLang="en-US" sz="1200" dirty="0">
              <a:latin typeface="Calibri" pitchFamily="34" charset="0"/>
            </a:endParaRPr>
          </a:p>
        </p:txBody>
      </p:sp>
      <p:sp>
        <p:nvSpPr>
          <p:cNvPr id="51204" name="Rectangle 2"/>
          <p:cNvSpPr>
            <a:spLocks noGrp="1" noRot="1" noChangeAspect="1" noChangeArrowheads="1" noTextEdit="1"/>
          </p:cNvSpPr>
          <p:nvPr>
            <p:ph type="sldImg"/>
          </p:nvPr>
        </p:nvSpPr>
        <p:spPr bwMode="auto">
          <a:xfrm>
            <a:off x="1171575" y="690563"/>
            <a:ext cx="4603750" cy="3452812"/>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 name="Footer Placeholder 5"/>
          <p:cNvSpPr>
            <a:spLocks noGrp="1"/>
          </p:cNvSpPr>
          <p:nvPr>
            <p:ph type="ftr" sz="quarter" idx="4"/>
          </p:nvPr>
        </p:nvSpPr>
        <p:spPr/>
        <p:txBody>
          <a:bodyPr/>
          <a:lstStyle/>
          <a:p>
            <a:pPr>
              <a:defRPr/>
            </a:pPr>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6096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9/12/2015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image" Target="../media/image15.jpeg"/><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686800" cy="1780108"/>
          </a:xfrm>
        </p:spPr>
        <p:txBody>
          <a:bodyPr>
            <a:noAutofit/>
          </a:bodyPr>
          <a:lstStyle/>
          <a:p>
            <a:r>
              <a:rPr lang="en-US" sz="4400" b="1" dirty="0" smtClean="0"/>
              <a:t>Project </a:t>
            </a:r>
            <a:r>
              <a:rPr lang="en-US" sz="4400" b="1" dirty="0"/>
              <a:t>Implementation Plan (PIP</a:t>
            </a:r>
            <a:r>
              <a:rPr lang="en-US" sz="4400" b="1" dirty="0" smtClean="0"/>
              <a:t>)</a:t>
            </a:r>
            <a:endParaRPr lang="en-IN" sz="4400" dirty="0"/>
          </a:p>
        </p:txBody>
      </p:sp>
      <p:sp>
        <p:nvSpPr>
          <p:cNvPr id="3" name="Subtitle 2"/>
          <p:cNvSpPr>
            <a:spLocks noGrp="1"/>
          </p:cNvSpPr>
          <p:nvPr>
            <p:ph type="subTitle" idx="1"/>
          </p:nvPr>
        </p:nvSpPr>
        <p:spPr>
          <a:xfrm>
            <a:off x="1371600" y="2819400"/>
            <a:ext cx="6400800" cy="1473200"/>
          </a:xfrm>
        </p:spPr>
        <p:txBody>
          <a:bodyPr>
            <a:normAutofit/>
          </a:bodyPr>
          <a:lstStyle/>
          <a:p>
            <a:r>
              <a:rPr lang="en-US" sz="3200" b="1" dirty="0" smtClean="0"/>
              <a:t>National </a:t>
            </a:r>
            <a:r>
              <a:rPr lang="en-US" sz="3200" b="1" dirty="0"/>
              <a:t>Hydrology </a:t>
            </a:r>
            <a:r>
              <a:rPr lang="en-US" sz="3200" b="1" dirty="0" smtClean="0"/>
              <a:t>Project</a:t>
            </a:r>
            <a:endParaRPr lang="en-IN" sz="2400" dirty="0"/>
          </a:p>
        </p:txBody>
      </p:sp>
      <p:sp>
        <p:nvSpPr>
          <p:cNvPr id="4" name="TextBox 3"/>
          <p:cNvSpPr txBox="1"/>
          <p:nvPr/>
        </p:nvSpPr>
        <p:spPr>
          <a:xfrm>
            <a:off x="4724400" y="4572000"/>
            <a:ext cx="4114800" cy="1477328"/>
          </a:xfrm>
          <a:prstGeom prst="rect">
            <a:avLst/>
          </a:prstGeom>
          <a:noFill/>
        </p:spPr>
        <p:txBody>
          <a:bodyPr wrap="square" rtlCol="0">
            <a:spAutoFit/>
          </a:bodyPr>
          <a:lstStyle/>
          <a:p>
            <a:pPr algn="r"/>
            <a:r>
              <a:rPr lang="en-US" sz="2400" b="1" dirty="0" smtClean="0">
                <a:solidFill>
                  <a:srgbClr val="FFFF00"/>
                </a:solidFill>
              </a:rPr>
              <a:t>N. K. </a:t>
            </a:r>
            <a:r>
              <a:rPr lang="en-US" sz="2400" b="1" dirty="0" err="1" smtClean="0">
                <a:solidFill>
                  <a:srgbClr val="FFFF00"/>
                </a:solidFill>
              </a:rPr>
              <a:t>Manglik</a:t>
            </a:r>
            <a:r>
              <a:rPr lang="en-US" sz="2400" b="1" dirty="0" smtClean="0">
                <a:solidFill>
                  <a:srgbClr val="FFFF00"/>
                </a:solidFill>
              </a:rPr>
              <a:t>, Director</a:t>
            </a:r>
          </a:p>
          <a:p>
            <a:pPr algn="r"/>
            <a:r>
              <a:rPr lang="en-US" sz="2400" b="1" dirty="0" smtClean="0">
                <a:solidFill>
                  <a:srgbClr val="FFFF00"/>
                </a:solidFill>
              </a:rPr>
              <a:t>River </a:t>
            </a:r>
            <a:r>
              <a:rPr lang="en-US" sz="2400" b="1" dirty="0">
                <a:solidFill>
                  <a:srgbClr val="FFFF00"/>
                </a:solidFill>
              </a:rPr>
              <a:t>Data Directorate</a:t>
            </a:r>
            <a:endParaRPr lang="en-IN" sz="2400" dirty="0">
              <a:solidFill>
                <a:srgbClr val="FFFF00"/>
              </a:solidFill>
            </a:endParaRPr>
          </a:p>
          <a:p>
            <a:pPr algn="r"/>
            <a:r>
              <a:rPr lang="en-US" sz="2400" b="1" dirty="0">
                <a:solidFill>
                  <a:srgbClr val="FFFF00"/>
                </a:solidFill>
              </a:rPr>
              <a:t>Central Water Commission</a:t>
            </a:r>
            <a:endParaRPr lang="en-IN" sz="2400" dirty="0">
              <a:solidFill>
                <a:srgbClr val="FFFF00"/>
              </a:solidFill>
            </a:endParaRPr>
          </a:p>
          <a:p>
            <a:endParaRPr lang="en-IN" dirty="0">
              <a:solidFill>
                <a:srgbClr val="FFFF00"/>
              </a:solidFill>
            </a:endParaRPr>
          </a:p>
        </p:txBody>
      </p:sp>
    </p:spTree>
    <p:extLst>
      <p:ext uri="{BB962C8B-B14F-4D97-AF65-F5344CB8AC3E}">
        <p14:creationId xmlns:p14="http://schemas.microsoft.com/office/powerpoint/2010/main" xmlns="" val="2125736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1000" y="0"/>
            <a:ext cx="8229600" cy="381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dirty="0">
                <a:solidFill>
                  <a:srgbClr val="0070C0"/>
                </a:solidFill>
              </a:rPr>
              <a:t>Basin-wise Extended Hydrologic Prediction </a:t>
            </a:r>
            <a:r>
              <a:rPr lang="en-US" sz="2400" b="1" dirty="0" smtClean="0">
                <a:solidFill>
                  <a:srgbClr val="0070C0"/>
                </a:solidFill>
              </a:rPr>
              <a:t>model</a:t>
            </a:r>
            <a:endParaRPr lang="en-IN" sz="2400" dirty="0">
              <a:solidFill>
                <a:srgbClr val="0070C0"/>
              </a:solidFill>
            </a:endParaRPr>
          </a:p>
        </p:txBody>
      </p:sp>
      <p:sp>
        <p:nvSpPr>
          <p:cNvPr id="2" name="Content Placeholder 1"/>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874" y="381000"/>
            <a:ext cx="9205873"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638800" y="5079877"/>
            <a:ext cx="2971800" cy="369332"/>
          </a:xfrm>
          <a:prstGeom prst="rect">
            <a:avLst/>
          </a:prstGeom>
          <a:noFill/>
        </p:spPr>
        <p:txBody>
          <a:bodyPr wrap="square" rtlCol="0">
            <a:spAutoFit/>
          </a:bodyPr>
          <a:lstStyle/>
          <a:p>
            <a:r>
              <a:rPr lang="en-US" dirty="0" smtClean="0">
                <a:solidFill>
                  <a:srgbClr val="0070C0"/>
                </a:solidFill>
              </a:rPr>
              <a:t>AREA-10.85 Lakh </a:t>
            </a:r>
            <a:r>
              <a:rPr lang="en-US" dirty="0" err="1" smtClean="0">
                <a:solidFill>
                  <a:srgbClr val="0070C0"/>
                </a:solidFill>
              </a:rPr>
              <a:t>SqKm</a:t>
            </a:r>
            <a:endParaRPr lang="en-US" dirty="0">
              <a:solidFill>
                <a:srgbClr val="0070C0"/>
              </a:solidFill>
            </a:endParaRPr>
          </a:p>
        </p:txBody>
      </p:sp>
    </p:spTree>
    <p:extLst>
      <p:ext uri="{BB962C8B-B14F-4D97-AF65-F5344CB8AC3E}">
        <p14:creationId xmlns:p14="http://schemas.microsoft.com/office/powerpoint/2010/main" xmlns="" val="269923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656" y="0"/>
            <a:ext cx="9111343" cy="6263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0070C0"/>
                </a:solidFill>
              </a:rPr>
              <a:t>Basin-wise Extended Hydrologic </a:t>
            </a:r>
            <a:r>
              <a:rPr lang="en-US" sz="2800" b="1" dirty="0" smtClean="0">
                <a:solidFill>
                  <a:srgbClr val="0070C0"/>
                </a:solidFill>
              </a:rPr>
              <a:t>Prediction</a:t>
            </a:r>
            <a:endParaRPr lang="en-IN" sz="2800" dirty="0">
              <a:solidFill>
                <a:srgbClr val="0070C0"/>
              </a:solidFill>
            </a:endParaRPr>
          </a:p>
        </p:txBody>
      </p:sp>
      <p:sp>
        <p:nvSpPr>
          <p:cNvPr id="2" name="Rectangle 1"/>
          <p:cNvSpPr/>
          <p:nvPr/>
        </p:nvSpPr>
        <p:spPr>
          <a:xfrm>
            <a:off x="32656" y="1295400"/>
            <a:ext cx="9035144" cy="5262979"/>
          </a:xfrm>
          <a:prstGeom prst="rect">
            <a:avLst/>
          </a:prstGeom>
        </p:spPr>
        <p:txBody>
          <a:bodyPr wrap="square">
            <a:spAutoFit/>
          </a:bodyPr>
          <a:lstStyle/>
          <a:p>
            <a:pPr algn="just"/>
            <a:r>
              <a:rPr lang="en-US" sz="2400" dirty="0" smtClean="0"/>
              <a:t>The </a:t>
            </a:r>
            <a:r>
              <a:rPr lang="en-US" sz="2400" dirty="0"/>
              <a:t>system will be for 5/10 days lead-time forecast (medium and long term) along with DSS creating an enhanced probabilistic river flow forecasting scheme. At weeks to seasonal time scales, some of the points envisaged to be answered in a basin would be:</a:t>
            </a:r>
          </a:p>
          <a:p>
            <a:pPr lvl="0" algn="just" fontAlgn="base"/>
            <a:endParaRPr lang="en-US" sz="2400" dirty="0" smtClean="0"/>
          </a:p>
          <a:p>
            <a:pPr lvl="0" algn="just" fontAlgn="base"/>
            <a:r>
              <a:rPr lang="en-US" sz="2400" dirty="0" smtClean="0"/>
              <a:t>Given </a:t>
            </a:r>
            <a:r>
              <a:rPr lang="en-US" sz="2400" dirty="0"/>
              <a:t>the current hydrologic condition of a river basin, how much water losses can be anticipated in the water conductor system and what is the likely spatial distribution of the losses?</a:t>
            </a:r>
          </a:p>
          <a:p>
            <a:pPr lvl="0" algn="just" fontAlgn="base"/>
            <a:endParaRPr lang="en-US" sz="2400" dirty="0" smtClean="0"/>
          </a:p>
          <a:p>
            <a:pPr lvl="0" algn="just" fontAlgn="base"/>
            <a:r>
              <a:rPr lang="en-US" sz="2400" dirty="0" smtClean="0"/>
              <a:t>How </a:t>
            </a:r>
            <a:r>
              <a:rPr lang="en-US" sz="2400" dirty="0"/>
              <a:t>much is the likely inflow – Next week? Next month? Next season? </a:t>
            </a:r>
            <a:r>
              <a:rPr lang="en-US" sz="2400" dirty="0" smtClean="0"/>
              <a:t>What </a:t>
            </a:r>
            <a:r>
              <a:rPr lang="en-US" sz="2400" dirty="0"/>
              <a:t>is the range of uncertainty of the likely inflow and how best can this </a:t>
            </a:r>
            <a:r>
              <a:rPr lang="en-US" sz="2400" dirty="0" smtClean="0"/>
              <a:t>knowledge can be </a:t>
            </a:r>
            <a:r>
              <a:rPr lang="en-US" sz="2400" dirty="0"/>
              <a:t>integrated into water allocation and water delivery planning?</a:t>
            </a:r>
          </a:p>
        </p:txBody>
      </p:sp>
      <p:sp>
        <p:nvSpPr>
          <p:cNvPr id="3" name="Rectangle 2"/>
          <p:cNvSpPr/>
          <p:nvPr/>
        </p:nvSpPr>
        <p:spPr>
          <a:xfrm>
            <a:off x="32656" y="644094"/>
            <a:ext cx="1741182" cy="461665"/>
          </a:xfrm>
          <a:prstGeom prst="rect">
            <a:avLst/>
          </a:prstGeom>
        </p:spPr>
        <p:txBody>
          <a:bodyPr wrap="none">
            <a:spAutoFit/>
          </a:bodyPr>
          <a:lstStyle/>
          <a:p>
            <a:r>
              <a:rPr lang="en-US" sz="2400" b="1" dirty="0">
                <a:solidFill>
                  <a:prstClr val="black"/>
                </a:solidFill>
              </a:rPr>
              <a:t>Objectives</a:t>
            </a:r>
            <a:endParaRPr lang="en-US" dirty="0"/>
          </a:p>
        </p:txBody>
      </p:sp>
    </p:spTree>
    <p:extLst>
      <p:ext uri="{BB962C8B-B14F-4D97-AF65-F5344CB8AC3E}">
        <p14:creationId xmlns:p14="http://schemas.microsoft.com/office/powerpoint/2010/main" xmlns="" val="130269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134552560"/>
              </p:ext>
            </p:extLst>
          </p:nvPr>
        </p:nvGraphicFramePr>
        <p:xfrm>
          <a:off x="381000" y="1371600"/>
          <a:ext cx="8686799" cy="3581400"/>
        </p:xfrm>
        <a:graphic>
          <a:graphicData uri="http://schemas.openxmlformats.org/drawingml/2006/table">
            <a:tbl>
              <a:tblPr firstRow="1" firstCol="1" bandRow="1">
                <a:tableStyleId>{7DF18680-E054-41AD-8BC1-D1AEF772440D}</a:tableStyleId>
              </a:tblPr>
              <a:tblGrid>
                <a:gridCol w="600235"/>
                <a:gridCol w="4657565"/>
                <a:gridCol w="795391"/>
                <a:gridCol w="2633608"/>
              </a:tblGrid>
              <a:tr h="1218304">
                <a:tc>
                  <a:txBody>
                    <a:bodyPr/>
                    <a:lstStyle/>
                    <a:p>
                      <a:pPr marL="7938" indent="-7938" algn="just" defTabSz="914400" rtl="0" eaLnBrk="1" latinLnBrk="0" hangingPunct="1">
                        <a:lnSpc>
                          <a:spcPct val="115000"/>
                        </a:lnSpc>
                        <a:spcAft>
                          <a:spcPts val="0"/>
                        </a:spcAft>
                      </a:pPr>
                      <a:r>
                        <a:rPr lang="en-US" sz="2000" kern="1200" dirty="0">
                          <a:effectLst/>
                        </a:rPr>
                        <a:t>SN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Basin/Reaches/state</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SN</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Basin/Reaches/state</a:t>
                      </a:r>
                      <a:endParaRPr lang="en-US" sz="2000" kern="1200">
                        <a:solidFill>
                          <a:schemeClr val="dk1"/>
                        </a:solidFill>
                        <a:effectLst/>
                        <a:latin typeface="+mn-lt"/>
                        <a:ea typeface="+mn-ea"/>
                        <a:cs typeface="+mn-cs"/>
                      </a:endParaRPr>
                    </a:p>
                  </a:txBody>
                  <a:tcPr marL="68580" marR="68580" marT="0" marB="0"/>
                </a:tc>
              </a:tr>
              <a:tr h="590774">
                <a:tc>
                  <a:txBody>
                    <a:bodyPr/>
                    <a:lstStyle/>
                    <a:p>
                      <a:pPr marL="7938" indent="-7938" algn="just" defTabSz="914400" rtl="0" eaLnBrk="1" latinLnBrk="0" hangingPunct="1">
                        <a:lnSpc>
                          <a:spcPct val="115000"/>
                        </a:lnSpc>
                        <a:spcAft>
                          <a:spcPts val="0"/>
                        </a:spcAft>
                      </a:pPr>
                      <a:r>
                        <a:rPr lang="en-US" sz="2000" kern="1200" dirty="0">
                          <a:effectLst/>
                        </a:rPr>
                        <a:t>1</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err="1">
                          <a:effectLst/>
                        </a:rPr>
                        <a:t>Damodar</a:t>
                      </a:r>
                      <a:r>
                        <a:rPr lang="en-US" sz="2000" kern="1200" dirty="0">
                          <a:effectLst/>
                        </a:rPr>
                        <a:t> Basin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5</a:t>
                      </a: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Krishna</a:t>
                      </a:r>
                      <a:endParaRPr lang="en-US" sz="2000" kern="1200">
                        <a:solidFill>
                          <a:schemeClr val="dk1"/>
                        </a:solidFill>
                        <a:effectLst/>
                        <a:latin typeface="+mn-lt"/>
                        <a:ea typeface="+mn-ea"/>
                        <a:cs typeface="+mn-cs"/>
                      </a:endParaRPr>
                    </a:p>
                  </a:txBody>
                  <a:tcPr marL="68580" marR="68580" marT="0" marB="0"/>
                </a:tc>
              </a:tr>
              <a:tr h="590774">
                <a:tc>
                  <a:txBody>
                    <a:bodyPr/>
                    <a:lstStyle/>
                    <a:p>
                      <a:pPr marL="7938" indent="-7938" algn="just" defTabSz="914400" rtl="0" eaLnBrk="1" latinLnBrk="0" hangingPunct="1">
                        <a:lnSpc>
                          <a:spcPct val="115000"/>
                        </a:lnSpc>
                        <a:spcAft>
                          <a:spcPts val="0"/>
                        </a:spcAft>
                      </a:pPr>
                      <a:r>
                        <a:rPr lang="en-US" sz="2000" kern="1200" dirty="0">
                          <a:effectLst/>
                        </a:rPr>
                        <a:t>2</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Cauvery Basin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6</a:t>
                      </a: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Godavari</a:t>
                      </a:r>
                      <a:endParaRPr lang="en-US" sz="2000" kern="1200" dirty="0">
                        <a:solidFill>
                          <a:schemeClr val="dk1"/>
                        </a:solidFill>
                        <a:effectLst/>
                        <a:latin typeface="+mn-lt"/>
                        <a:ea typeface="+mn-ea"/>
                        <a:cs typeface="+mn-cs"/>
                      </a:endParaRPr>
                    </a:p>
                  </a:txBody>
                  <a:tcPr marL="68580" marR="68580" marT="0" marB="0"/>
                </a:tc>
              </a:tr>
              <a:tr h="590774">
                <a:tc>
                  <a:txBody>
                    <a:bodyPr/>
                    <a:lstStyle/>
                    <a:p>
                      <a:pPr marL="7938" indent="-7938" algn="just" defTabSz="914400" rtl="0" eaLnBrk="1" latinLnBrk="0" hangingPunct="1">
                        <a:lnSpc>
                          <a:spcPct val="115000"/>
                        </a:lnSpc>
                        <a:spcAft>
                          <a:spcPts val="0"/>
                        </a:spcAft>
                      </a:pPr>
                      <a:r>
                        <a:rPr lang="en-US" sz="2000" kern="1200" dirty="0">
                          <a:effectLst/>
                        </a:rPr>
                        <a:t>3</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Chambal Basin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7</a:t>
                      </a: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Ken Betwa</a:t>
                      </a:r>
                      <a:endParaRPr lang="en-US" sz="2000" kern="1200" dirty="0">
                        <a:solidFill>
                          <a:schemeClr val="dk1"/>
                        </a:solidFill>
                        <a:effectLst/>
                        <a:latin typeface="+mn-lt"/>
                        <a:ea typeface="+mn-ea"/>
                        <a:cs typeface="+mn-cs"/>
                      </a:endParaRPr>
                    </a:p>
                  </a:txBody>
                  <a:tcPr marL="68580" marR="68580" marT="0" marB="0"/>
                </a:tc>
              </a:tr>
              <a:tr h="590774">
                <a:tc>
                  <a:txBody>
                    <a:bodyPr/>
                    <a:lstStyle/>
                    <a:p>
                      <a:pPr marL="7938" indent="-7938" algn="just" defTabSz="914400" rtl="0" eaLnBrk="1" latinLnBrk="0" hangingPunct="1">
                        <a:lnSpc>
                          <a:spcPct val="115000"/>
                        </a:lnSpc>
                        <a:spcAft>
                          <a:spcPts val="0"/>
                        </a:spcAft>
                      </a:pPr>
                      <a:r>
                        <a:rPr lang="en-US" sz="2000" kern="1200">
                          <a:effectLst/>
                        </a:rPr>
                        <a:t>4</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Narmada/Tapi Basin</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8</a:t>
                      </a: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err="1">
                          <a:effectLst/>
                        </a:rPr>
                        <a:t>Mahi</a:t>
                      </a:r>
                      <a:endParaRPr lang="en-US" sz="2000" kern="1200" dirty="0">
                        <a:solidFill>
                          <a:schemeClr val="dk1"/>
                        </a:solidFill>
                        <a:effectLst/>
                        <a:latin typeface="+mn-lt"/>
                        <a:ea typeface="+mn-ea"/>
                        <a:cs typeface="+mn-cs"/>
                      </a:endParaRPr>
                    </a:p>
                  </a:txBody>
                  <a:tcPr marL="68580" marR="68580" marT="0" marB="0"/>
                </a:tc>
              </a:tr>
            </a:tbl>
          </a:graphicData>
        </a:graphic>
      </p:graphicFrame>
      <p:sp>
        <p:nvSpPr>
          <p:cNvPr id="6" name="Title 2"/>
          <p:cNvSpPr txBox="1">
            <a:spLocks/>
          </p:cNvSpPr>
          <p:nvPr/>
        </p:nvSpPr>
        <p:spPr>
          <a:xfrm>
            <a:off x="32656" y="0"/>
            <a:ext cx="9111343" cy="6263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0070C0"/>
                </a:solidFill>
              </a:rPr>
              <a:t>Basin-wise Extended Hydrologic </a:t>
            </a:r>
            <a:r>
              <a:rPr lang="en-US" sz="2800" b="1" dirty="0" smtClean="0">
                <a:solidFill>
                  <a:srgbClr val="0070C0"/>
                </a:solidFill>
              </a:rPr>
              <a:t>Prediction</a:t>
            </a:r>
            <a:endParaRPr lang="en-IN" sz="2800" dirty="0">
              <a:solidFill>
                <a:srgbClr val="0070C0"/>
              </a:solidFill>
            </a:endParaRPr>
          </a:p>
        </p:txBody>
      </p:sp>
    </p:spTree>
    <p:extLst>
      <p:ext uri="{BB962C8B-B14F-4D97-AF65-F5344CB8AC3E}">
        <p14:creationId xmlns:p14="http://schemas.microsoft.com/office/powerpoint/2010/main" xmlns="" val="538261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1000" y="0"/>
            <a:ext cx="8229600" cy="381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smtClean="0">
                <a:solidFill>
                  <a:schemeClr val="tx1"/>
                </a:solidFill>
              </a:rPr>
              <a:t>PROPOSED TOTAL AREA COVERED</a:t>
            </a:r>
            <a:endParaRPr lang="en-IN" sz="3200" dirty="0">
              <a:solidFill>
                <a:schemeClr val="tx1"/>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88"/>
          <a:stretch/>
        </p:blipFill>
        <p:spPr bwMode="auto">
          <a:xfrm>
            <a:off x="1209673" y="569623"/>
            <a:ext cx="6723063" cy="6288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638800" y="4572000"/>
            <a:ext cx="2971800" cy="369332"/>
          </a:xfrm>
          <a:prstGeom prst="rect">
            <a:avLst/>
          </a:prstGeom>
          <a:noFill/>
        </p:spPr>
        <p:txBody>
          <a:bodyPr wrap="square" rtlCol="0">
            <a:spAutoFit/>
          </a:bodyPr>
          <a:lstStyle/>
          <a:p>
            <a:r>
              <a:rPr lang="en-US" dirty="0" smtClean="0">
                <a:solidFill>
                  <a:srgbClr val="0070C0"/>
                </a:solidFill>
              </a:rPr>
              <a:t>AREA-14.7 Lakh </a:t>
            </a:r>
            <a:r>
              <a:rPr lang="en-US" dirty="0" err="1" smtClean="0">
                <a:solidFill>
                  <a:srgbClr val="0070C0"/>
                </a:solidFill>
              </a:rPr>
              <a:t>SqKm</a:t>
            </a:r>
            <a:endParaRPr lang="en-US" dirty="0">
              <a:solidFill>
                <a:srgbClr val="0070C0"/>
              </a:solidFill>
            </a:endParaRPr>
          </a:p>
        </p:txBody>
      </p:sp>
    </p:spTree>
    <p:extLst>
      <p:ext uri="{BB962C8B-B14F-4D97-AF65-F5344CB8AC3E}">
        <p14:creationId xmlns:p14="http://schemas.microsoft.com/office/powerpoint/2010/main" xmlns="" val="1515835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8229600" cy="391886"/>
          </a:xfrm>
        </p:spPr>
        <p:txBody>
          <a:bodyPr>
            <a:noAutofit/>
          </a:bodyPr>
          <a:lstStyle/>
          <a:p>
            <a:pPr algn="ctr"/>
            <a:r>
              <a:rPr lang="en-US" sz="2800" b="1" dirty="0" smtClean="0">
                <a:solidFill>
                  <a:srgbClr val="002060"/>
                </a:solidFill>
              </a:rPr>
              <a:t>Existing Flood Forecast</a:t>
            </a:r>
            <a:endParaRPr lang="en-US" sz="2800" b="1" dirty="0">
              <a:solidFill>
                <a:srgbClr val="002060"/>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4292"/>
          <a:stretch/>
        </p:blipFill>
        <p:spPr bwMode="auto">
          <a:xfrm>
            <a:off x="1526905" y="609600"/>
            <a:ext cx="6143625" cy="5807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8065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36616"/>
            <a:ext cx="8229600" cy="798616"/>
          </a:xfrm>
        </p:spPr>
        <p:txBody>
          <a:bodyPr>
            <a:normAutofit/>
          </a:bodyPr>
          <a:lstStyle/>
          <a:p>
            <a:pPr eaLnBrk="1" hangingPunct="1">
              <a:defRPr/>
            </a:pPr>
            <a:r>
              <a:rPr lang="en-US" sz="3200" b="1" dirty="0" smtClean="0">
                <a:solidFill>
                  <a:schemeClr val="accent5">
                    <a:lumMod val="75000"/>
                  </a:schemeClr>
                </a:solidFill>
              </a:rPr>
              <a:t>Flood Forecasting by CWC</a:t>
            </a:r>
            <a:endParaRPr lang="en-IN" sz="3200" dirty="0" smtClean="0"/>
          </a:p>
        </p:txBody>
      </p:sp>
      <p:sp>
        <p:nvSpPr>
          <p:cNvPr id="3" name="Content Placeholder 2"/>
          <p:cNvSpPr>
            <a:spLocks noGrp="1"/>
          </p:cNvSpPr>
          <p:nvPr>
            <p:ph idx="1"/>
          </p:nvPr>
        </p:nvSpPr>
        <p:spPr>
          <a:xfrm>
            <a:off x="457200" y="762000"/>
            <a:ext cx="8229600" cy="4840288"/>
          </a:xfrm>
        </p:spPr>
        <p:txBody>
          <a:bodyPr rtlCol="0">
            <a:normAutofit/>
          </a:bodyPr>
          <a:lstStyle/>
          <a:p>
            <a:pPr eaLnBrk="1" hangingPunct="1">
              <a:spcBef>
                <a:spcPts val="1200"/>
              </a:spcBef>
              <a:spcAft>
                <a:spcPts val="1200"/>
              </a:spcAft>
              <a:defRPr/>
            </a:pPr>
            <a:r>
              <a:rPr lang="en-US" b="1" dirty="0" smtClean="0">
                <a:latin typeface="Tahoma" pitchFamily="34" charset="0"/>
                <a:cs typeface="Tahoma" pitchFamily="34" charset="0"/>
              </a:rPr>
              <a:t>Present network- 176 </a:t>
            </a:r>
          </a:p>
          <a:p>
            <a:pPr lvl="1">
              <a:spcBef>
                <a:spcPts val="1200"/>
              </a:spcBef>
              <a:spcAft>
                <a:spcPts val="1200"/>
              </a:spcAft>
              <a:defRPr/>
            </a:pPr>
            <a:r>
              <a:rPr lang="en-US" b="1" dirty="0" smtClean="0">
                <a:latin typeface="Tahoma" pitchFamily="34" charset="0"/>
                <a:cs typeface="Tahoma" pitchFamily="34" charset="0"/>
              </a:rPr>
              <a:t>Level Forecast -148</a:t>
            </a:r>
          </a:p>
          <a:p>
            <a:pPr lvl="1">
              <a:spcBef>
                <a:spcPts val="1200"/>
              </a:spcBef>
              <a:spcAft>
                <a:spcPts val="1200"/>
              </a:spcAft>
              <a:defRPr/>
            </a:pPr>
            <a:r>
              <a:rPr lang="en-US" b="1" dirty="0" smtClean="0">
                <a:latin typeface="Tahoma" pitchFamily="34" charset="0"/>
                <a:cs typeface="Tahoma" pitchFamily="34" charset="0"/>
              </a:rPr>
              <a:t>Inflow Forecast- 28</a:t>
            </a:r>
          </a:p>
          <a:p>
            <a:pPr marL="0" indent="0" eaLnBrk="1" hangingPunct="1">
              <a:spcBef>
                <a:spcPts val="1200"/>
              </a:spcBef>
              <a:spcAft>
                <a:spcPts val="1200"/>
              </a:spcAft>
              <a:buNone/>
              <a:defRPr/>
            </a:pPr>
            <a:r>
              <a:rPr lang="en-US" b="1" dirty="0" smtClean="0">
                <a:solidFill>
                  <a:srgbClr val="0000CC"/>
                </a:solidFill>
                <a:latin typeface="Tahoma" pitchFamily="34" charset="0"/>
                <a:cs typeface="Tahoma" pitchFamily="34" charset="0"/>
              </a:rPr>
              <a:t>It involves:</a:t>
            </a:r>
          </a:p>
          <a:p>
            <a:pPr lvl="1">
              <a:spcBef>
                <a:spcPts val="1200"/>
              </a:spcBef>
              <a:spcAft>
                <a:spcPts val="1200"/>
              </a:spcAft>
              <a:defRPr/>
            </a:pPr>
            <a:r>
              <a:rPr lang="en-US" b="1" dirty="0" smtClean="0">
                <a:solidFill>
                  <a:srgbClr val="0000CC"/>
                </a:solidFill>
                <a:latin typeface="Tahoma" pitchFamily="34" charset="0"/>
                <a:cs typeface="Tahoma" pitchFamily="34" charset="0"/>
              </a:rPr>
              <a:t>21 divisions</a:t>
            </a:r>
            <a:endParaRPr lang="en-IN" b="1" dirty="0" smtClean="0">
              <a:solidFill>
                <a:srgbClr val="0000CC"/>
              </a:solidFill>
              <a:latin typeface="Tahoma" pitchFamily="34" charset="0"/>
              <a:cs typeface="Tahoma" pitchFamily="34" charset="0"/>
            </a:endParaRPr>
          </a:p>
          <a:p>
            <a:pPr lvl="1">
              <a:spcBef>
                <a:spcPts val="1200"/>
              </a:spcBef>
              <a:spcAft>
                <a:spcPts val="1200"/>
              </a:spcAft>
              <a:defRPr/>
            </a:pPr>
            <a:r>
              <a:rPr lang="en-US" b="1" dirty="0">
                <a:solidFill>
                  <a:srgbClr val="0000CC"/>
                </a:solidFill>
                <a:latin typeface="Tahoma" pitchFamily="34" charset="0"/>
                <a:cs typeface="Tahoma" pitchFamily="34" charset="0"/>
              </a:rPr>
              <a:t>10 Major River Basins</a:t>
            </a:r>
          </a:p>
          <a:p>
            <a:pPr lvl="1" eaLnBrk="1" hangingPunct="1">
              <a:spcBef>
                <a:spcPts val="1200"/>
              </a:spcBef>
              <a:spcAft>
                <a:spcPts val="1200"/>
              </a:spcAft>
              <a:defRPr/>
            </a:pPr>
            <a:r>
              <a:rPr lang="en-US" b="1" dirty="0" smtClean="0">
                <a:solidFill>
                  <a:srgbClr val="0000CC"/>
                </a:solidFill>
                <a:latin typeface="Tahoma" pitchFamily="34" charset="0"/>
                <a:cs typeface="Tahoma" pitchFamily="34" charset="0"/>
              </a:rPr>
              <a:t>72 sub basins</a:t>
            </a:r>
          </a:p>
          <a:p>
            <a:pPr lvl="1" eaLnBrk="1" hangingPunct="1">
              <a:spcBef>
                <a:spcPts val="1200"/>
              </a:spcBef>
              <a:spcAft>
                <a:spcPts val="1200"/>
              </a:spcAft>
              <a:defRPr/>
            </a:pPr>
            <a:r>
              <a:rPr lang="en-US" b="1" dirty="0" smtClean="0">
                <a:solidFill>
                  <a:srgbClr val="0000CC"/>
                </a:solidFill>
                <a:latin typeface="Tahoma" pitchFamily="34" charset="0"/>
                <a:cs typeface="Tahoma" pitchFamily="34" charset="0"/>
              </a:rPr>
              <a:t>19 states/UTs</a:t>
            </a:r>
            <a:endParaRPr lang="en-IN" b="1" dirty="0">
              <a:solidFill>
                <a:srgbClr val="00B050"/>
              </a:solidFill>
            </a:endParaRPr>
          </a:p>
        </p:txBody>
      </p:sp>
    </p:spTree>
    <p:extLst>
      <p:ext uri="{BB962C8B-B14F-4D97-AF65-F5344CB8AC3E}">
        <p14:creationId xmlns:p14="http://schemas.microsoft.com/office/powerpoint/2010/main" xmlns="" val="1855332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7869238" cy="718950"/>
          </a:xfrm>
        </p:spPr>
        <p:txBody>
          <a:bodyPr rtlCol="0">
            <a:normAutofit/>
          </a:bodyPr>
          <a:lstStyle/>
          <a:p>
            <a:pPr eaLnBrk="1" fontAlgn="auto" hangingPunct="1">
              <a:spcAft>
                <a:spcPts val="0"/>
              </a:spcAft>
              <a:defRPr/>
            </a:pPr>
            <a:r>
              <a:rPr lang="en-US" sz="2800" b="1" dirty="0" smtClean="0">
                <a:solidFill>
                  <a:schemeClr val="tx1"/>
                </a:solidFill>
                <a:ea typeface="MS Mincho" pitchFamily="49" charset="-128"/>
              </a:rPr>
              <a:t>Flood Forecasting Network of CWC</a:t>
            </a:r>
            <a:endParaRPr lang="en-US" sz="3200" b="1" dirty="0" smtClean="0">
              <a:solidFill>
                <a:schemeClr val="tx1"/>
              </a:solidFill>
              <a:ea typeface="MS Mincho" pitchFamily="49" charset="-128"/>
            </a:endParaRPr>
          </a:p>
        </p:txBody>
      </p:sp>
      <p:sp>
        <p:nvSpPr>
          <p:cNvPr id="13315" name="Text Box 38"/>
          <p:cNvSpPr txBox="1">
            <a:spLocks noChangeArrowheads="1"/>
          </p:cNvSpPr>
          <p:nvPr/>
        </p:nvSpPr>
        <p:spPr bwMode="auto">
          <a:xfrm>
            <a:off x="762000" y="2703513"/>
            <a:ext cx="6934200" cy="366712"/>
          </a:xfrm>
          <a:prstGeom prst="rect">
            <a:avLst/>
          </a:prstGeom>
          <a:noFill/>
          <a:ln w="9525">
            <a:noFill/>
            <a:miter lim="800000"/>
            <a:headEnd/>
            <a:tailEnd/>
          </a:ln>
        </p:spPr>
        <p:txBody>
          <a:bodyPr>
            <a:spAutoFit/>
          </a:bodyPr>
          <a:lstStyle/>
          <a:p>
            <a:pPr eaLnBrk="0" hangingPunct="0"/>
            <a:endParaRPr lang="en-IN" altLang="en-US"/>
          </a:p>
        </p:txBody>
      </p:sp>
      <p:sp>
        <p:nvSpPr>
          <p:cNvPr id="13316" name="Text Box 39"/>
          <p:cNvSpPr txBox="1">
            <a:spLocks noChangeArrowheads="1"/>
          </p:cNvSpPr>
          <p:nvPr/>
        </p:nvSpPr>
        <p:spPr bwMode="auto">
          <a:xfrm>
            <a:off x="1066800" y="2779713"/>
            <a:ext cx="5715000" cy="366712"/>
          </a:xfrm>
          <a:prstGeom prst="rect">
            <a:avLst/>
          </a:prstGeom>
          <a:noFill/>
          <a:ln w="9525">
            <a:noFill/>
            <a:miter lim="800000"/>
            <a:headEnd/>
            <a:tailEnd/>
          </a:ln>
        </p:spPr>
        <p:txBody>
          <a:bodyPr>
            <a:spAutoFit/>
          </a:bodyPr>
          <a:lstStyle/>
          <a:p>
            <a:pPr eaLnBrk="0" hangingPunct="0"/>
            <a:endParaRPr lang="en-IN" altLang="en-US"/>
          </a:p>
        </p:txBody>
      </p:sp>
      <p:sp>
        <p:nvSpPr>
          <p:cNvPr id="13317" name="Text Box 40"/>
          <p:cNvSpPr txBox="1">
            <a:spLocks noChangeArrowheads="1"/>
          </p:cNvSpPr>
          <p:nvPr/>
        </p:nvSpPr>
        <p:spPr bwMode="auto">
          <a:xfrm>
            <a:off x="4327526" y="2627313"/>
            <a:ext cx="184731" cy="369332"/>
          </a:xfrm>
          <a:prstGeom prst="rect">
            <a:avLst/>
          </a:prstGeom>
          <a:noFill/>
          <a:ln w="9525">
            <a:noFill/>
            <a:miter lim="800000"/>
            <a:headEnd/>
            <a:tailEnd/>
          </a:ln>
        </p:spPr>
        <p:txBody>
          <a:bodyPr wrap="none">
            <a:spAutoFit/>
          </a:bodyPr>
          <a:lstStyle/>
          <a:p>
            <a:pPr eaLnBrk="0" hangingPunct="0"/>
            <a:endParaRPr lang="en-IN" altLang="en-US"/>
          </a:p>
        </p:txBody>
      </p:sp>
      <p:graphicFrame>
        <p:nvGraphicFramePr>
          <p:cNvPr id="13319" name="Chart 7"/>
          <p:cNvGraphicFramePr>
            <a:graphicFrameLocks/>
          </p:cNvGraphicFramePr>
          <p:nvPr>
            <p:extLst>
              <p:ext uri="{D42A27DB-BD31-4B8C-83A1-F6EECF244321}">
                <p14:modId xmlns:p14="http://schemas.microsoft.com/office/powerpoint/2010/main" xmlns="" val="910277364"/>
              </p:ext>
            </p:extLst>
          </p:nvPr>
        </p:nvGraphicFramePr>
        <p:xfrm>
          <a:off x="500063" y="1425575"/>
          <a:ext cx="8505825" cy="4943475"/>
        </p:xfrm>
        <a:graphic>
          <a:graphicData uri="http://schemas.openxmlformats.org/presentationml/2006/ole">
            <p:oleObj spid="_x0000_s5147" name="Worksheet" r:id="rId4" imgW="6943767" imgH="5276880" progId="Excel.Sheet.8">
              <p:embed/>
            </p:oleObj>
          </a:graphicData>
        </a:graphic>
      </p:graphicFrame>
      <p:sp>
        <p:nvSpPr>
          <p:cNvPr id="2" name="Rectangle 1"/>
          <p:cNvSpPr/>
          <p:nvPr/>
        </p:nvSpPr>
        <p:spPr>
          <a:xfrm>
            <a:off x="1954503" y="609600"/>
            <a:ext cx="4930775" cy="584775"/>
          </a:xfrm>
          <a:prstGeom prst="rect">
            <a:avLst/>
          </a:prstGeom>
        </p:spPr>
        <p:txBody>
          <a:bodyPr wrap="square">
            <a:spAutoFit/>
          </a:bodyPr>
          <a:lstStyle/>
          <a:p>
            <a:pPr algn="ctr"/>
            <a:r>
              <a:rPr lang="en-US" sz="2000" b="1" spc="-100" dirty="0">
                <a:ea typeface="MS Mincho" pitchFamily="49" charset="-128"/>
                <a:cs typeface="+mj-cs"/>
              </a:rPr>
              <a:t>Basin wise FF Stations</a:t>
            </a:r>
            <a:r>
              <a:rPr lang="en-US" sz="3200" b="1" spc="-100" dirty="0">
                <a:latin typeface="Times New Roman" pitchFamily="18" charset="0"/>
                <a:ea typeface="MS Mincho" pitchFamily="49" charset="-128"/>
                <a:cs typeface="+mj-cs"/>
              </a:rPr>
              <a:t> </a:t>
            </a:r>
            <a:endParaRPr lang="en-US" dirty="0"/>
          </a:p>
        </p:txBody>
      </p:sp>
    </p:spTree>
    <p:extLst>
      <p:ext uri="{BB962C8B-B14F-4D97-AF65-F5344CB8AC3E}">
        <p14:creationId xmlns:p14="http://schemas.microsoft.com/office/powerpoint/2010/main" xmlns="" val="171316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2657" y="0"/>
            <a:ext cx="7869238" cy="685800"/>
          </a:xfrm>
        </p:spPr>
        <p:txBody>
          <a:bodyPr rtlCol="0">
            <a:normAutofit fontScale="90000"/>
          </a:bodyPr>
          <a:lstStyle/>
          <a:p>
            <a:pPr eaLnBrk="1" fontAlgn="auto" hangingPunct="1">
              <a:spcAft>
                <a:spcPts val="0"/>
              </a:spcAft>
              <a:defRPr/>
            </a:pPr>
            <a:r>
              <a:rPr lang="en-US" sz="2800" b="1" dirty="0" smtClean="0">
                <a:solidFill>
                  <a:schemeClr val="tx1"/>
                </a:solidFill>
                <a:ea typeface="MS Mincho" pitchFamily="49" charset="-128"/>
              </a:rPr>
              <a:t>Flood Forecasting Network of CWC</a:t>
            </a:r>
            <a:br>
              <a:rPr lang="en-US" sz="2800" b="1" dirty="0" smtClean="0">
                <a:solidFill>
                  <a:schemeClr val="tx1"/>
                </a:solidFill>
                <a:ea typeface="MS Mincho" pitchFamily="49" charset="-128"/>
              </a:rPr>
            </a:br>
            <a:r>
              <a:rPr lang="en-US" sz="2000" b="1" dirty="0" smtClean="0">
                <a:solidFill>
                  <a:schemeClr val="tx1"/>
                </a:solidFill>
                <a:ea typeface="MS Mincho" pitchFamily="49" charset="-128"/>
              </a:rPr>
              <a:t> </a:t>
            </a:r>
            <a:endParaRPr lang="en-US" sz="3200" b="1" dirty="0" smtClean="0">
              <a:solidFill>
                <a:schemeClr val="tx1"/>
              </a:solidFill>
              <a:ea typeface="MS Mincho" pitchFamily="49" charset="-128"/>
            </a:endParaRPr>
          </a:p>
        </p:txBody>
      </p:sp>
      <p:sp>
        <p:nvSpPr>
          <p:cNvPr id="14339" name="Text Box 38"/>
          <p:cNvSpPr txBox="1">
            <a:spLocks noChangeArrowheads="1"/>
          </p:cNvSpPr>
          <p:nvPr/>
        </p:nvSpPr>
        <p:spPr bwMode="auto">
          <a:xfrm>
            <a:off x="762000" y="2703513"/>
            <a:ext cx="6934200" cy="366712"/>
          </a:xfrm>
          <a:prstGeom prst="rect">
            <a:avLst/>
          </a:prstGeom>
          <a:noFill/>
          <a:ln w="9525">
            <a:noFill/>
            <a:miter lim="800000"/>
            <a:headEnd/>
            <a:tailEnd/>
          </a:ln>
        </p:spPr>
        <p:txBody>
          <a:bodyPr>
            <a:spAutoFit/>
          </a:bodyPr>
          <a:lstStyle/>
          <a:p>
            <a:pPr eaLnBrk="0" hangingPunct="0"/>
            <a:endParaRPr lang="en-IN" altLang="en-US"/>
          </a:p>
        </p:txBody>
      </p:sp>
      <p:sp>
        <p:nvSpPr>
          <p:cNvPr id="14340" name="Text Box 39"/>
          <p:cNvSpPr txBox="1">
            <a:spLocks noChangeArrowheads="1"/>
          </p:cNvSpPr>
          <p:nvPr/>
        </p:nvSpPr>
        <p:spPr bwMode="auto">
          <a:xfrm>
            <a:off x="1066800" y="2779713"/>
            <a:ext cx="5715000" cy="366712"/>
          </a:xfrm>
          <a:prstGeom prst="rect">
            <a:avLst/>
          </a:prstGeom>
          <a:noFill/>
          <a:ln w="9525">
            <a:noFill/>
            <a:miter lim="800000"/>
            <a:headEnd/>
            <a:tailEnd/>
          </a:ln>
        </p:spPr>
        <p:txBody>
          <a:bodyPr>
            <a:spAutoFit/>
          </a:bodyPr>
          <a:lstStyle/>
          <a:p>
            <a:pPr eaLnBrk="0" hangingPunct="0"/>
            <a:endParaRPr lang="en-IN" altLang="en-US"/>
          </a:p>
        </p:txBody>
      </p:sp>
      <p:sp>
        <p:nvSpPr>
          <p:cNvPr id="14341" name="Text Box 40"/>
          <p:cNvSpPr txBox="1">
            <a:spLocks noChangeArrowheads="1"/>
          </p:cNvSpPr>
          <p:nvPr/>
        </p:nvSpPr>
        <p:spPr bwMode="auto">
          <a:xfrm>
            <a:off x="4327526" y="2627313"/>
            <a:ext cx="184731" cy="369332"/>
          </a:xfrm>
          <a:prstGeom prst="rect">
            <a:avLst/>
          </a:prstGeom>
          <a:noFill/>
          <a:ln w="9525">
            <a:noFill/>
            <a:miter lim="800000"/>
            <a:headEnd/>
            <a:tailEnd/>
          </a:ln>
        </p:spPr>
        <p:txBody>
          <a:bodyPr wrap="none">
            <a:spAutoFit/>
          </a:bodyPr>
          <a:lstStyle/>
          <a:p>
            <a:pPr eaLnBrk="0" hangingPunct="0"/>
            <a:endParaRPr lang="en-IN" altLang="en-US"/>
          </a:p>
        </p:txBody>
      </p:sp>
      <p:graphicFrame>
        <p:nvGraphicFramePr>
          <p:cNvPr id="14343" name="Chart 7"/>
          <p:cNvGraphicFramePr>
            <a:graphicFrameLocks/>
          </p:cNvGraphicFramePr>
          <p:nvPr>
            <p:extLst>
              <p:ext uri="{D42A27DB-BD31-4B8C-83A1-F6EECF244321}">
                <p14:modId xmlns:p14="http://schemas.microsoft.com/office/powerpoint/2010/main" xmlns="" val="734119834"/>
              </p:ext>
            </p:extLst>
          </p:nvPr>
        </p:nvGraphicFramePr>
        <p:xfrm>
          <a:off x="285750" y="1142999"/>
          <a:ext cx="8477250" cy="5508625"/>
        </p:xfrm>
        <a:graphic>
          <a:graphicData uri="http://schemas.openxmlformats.org/presentationml/2006/ole">
            <p:oleObj spid="_x0000_s6172" name="Worksheet" r:id="rId4" imgW="6934313" imgH="5705370" progId="Excel.Sheet.8">
              <p:embed/>
            </p:oleObj>
          </a:graphicData>
        </a:graphic>
      </p:graphicFrame>
      <p:sp>
        <p:nvSpPr>
          <p:cNvPr id="2" name="Rectangle 1"/>
          <p:cNvSpPr/>
          <p:nvPr/>
        </p:nvSpPr>
        <p:spPr>
          <a:xfrm>
            <a:off x="2884488" y="480825"/>
            <a:ext cx="2906712" cy="584775"/>
          </a:xfrm>
          <a:prstGeom prst="rect">
            <a:avLst/>
          </a:prstGeom>
        </p:spPr>
        <p:txBody>
          <a:bodyPr wrap="square">
            <a:spAutoFit/>
          </a:bodyPr>
          <a:lstStyle/>
          <a:p>
            <a:pPr algn="ctr"/>
            <a:r>
              <a:rPr lang="en-US" sz="2000" b="1" spc="-100" dirty="0">
                <a:ea typeface="MS Mincho" pitchFamily="49" charset="-128"/>
                <a:cs typeface="+mj-cs"/>
              </a:rPr>
              <a:t>State wise FF Stations</a:t>
            </a:r>
            <a:r>
              <a:rPr lang="en-US" sz="3200" b="1" spc="-100" dirty="0">
                <a:latin typeface="Times New Roman" pitchFamily="18" charset="0"/>
                <a:ea typeface="MS Mincho" pitchFamily="49" charset="-128"/>
                <a:cs typeface="+mj-cs"/>
              </a:rPr>
              <a:t> </a:t>
            </a:r>
            <a:endParaRPr lang="en-US" dirty="0"/>
          </a:p>
        </p:txBody>
      </p:sp>
    </p:spTree>
    <p:extLst>
      <p:ext uri="{BB962C8B-B14F-4D97-AF65-F5344CB8AC3E}">
        <p14:creationId xmlns:p14="http://schemas.microsoft.com/office/powerpoint/2010/main" xmlns="" val="2295808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70658791"/>
              </p:ext>
            </p:extLst>
          </p:nvPr>
        </p:nvGraphicFramePr>
        <p:xfrm>
          <a:off x="304800" y="609600"/>
          <a:ext cx="8610599"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a:xfrm>
            <a:off x="-32658" y="0"/>
            <a:ext cx="9024257" cy="6858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sz="2800" b="1" dirty="0" smtClean="0">
                <a:solidFill>
                  <a:schemeClr val="tx1"/>
                </a:solidFill>
                <a:ea typeface="MS Mincho" pitchFamily="49" charset="-128"/>
              </a:rPr>
              <a:t> Proposed Flood Forecasting Sites of CWC During 12</a:t>
            </a:r>
            <a:r>
              <a:rPr lang="en-US" sz="2800" b="1" baseline="30000" dirty="0" smtClean="0">
                <a:solidFill>
                  <a:schemeClr val="tx1"/>
                </a:solidFill>
                <a:ea typeface="MS Mincho" pitchFamily="49" charset="-128"/>
              </a:rPr>
              <a:t>th</a:t>
            </a:r>
            <a:r>
              <a:rPr lang="en-US" sz="2800" b="1" dirty="0" smtClean="0">
                <a:solidFill>
                  <a:schemeClr val="tx1"/>
                </a:solidFill>
                <a:ea typeface="MS Mincho" pitchFamily="49" charset="-128"/>
              </a:rPr>
              <a:t> Plan</a:t>
            </a:r>
            <a:r>
              <a:rPr lang="en-US" sz="2000" b="1" dirty="0" smtClean="0">
                <a:solidFill>
                  <a:schemeClr val="tx1"/>
                </a:solidFill>
                <a:ea typeface="MS Mincho" pitchFamily="49" charset="-128"/>
              </a:rPr>
              <a:t> </a:t>
            </a:r>
            <a:endParaRPr lang="en-US" sz="3200" b="1" dirty="0" smtClean="0">
              <a:solidFill>
                <a:schemeClr val="tx1"/>
              </a:solidFill>
              <a:ea typeface="MS Mincho" pitchFamily="49" charset="-128"/>
            </a:endParaRPr>
          </a:p>
        </p:txBody>
      </p:sp>
      <p:sp>
        <p:nvSpPr>
          <p:cNvPr id="4" name="TextBox 3"/>
          <p:cNvSpPr txBox="1"/>
          <p:nvPr/>
        </p:nvSpPr>
        <p:spPr>
          <a:xfrm>
            <a:off x="7681356" y="714499"/>
            <a:ext cx="1447800" cy="923330"/>
          </a:xfrm>
          <a:prstGeom prst="rect">
            <a:avLst/>
          </a:prstGeom>
          <a:noFill/>
        </p:spPr>
        <p:txBody>
          <a:bodyPr wrap="square" rtlCol="0">
            <a:spAutoFit/>
          </a:bodyPr>
          <a:lstStyle/>
          <a:p>
            <a:r>
              <a:rPr lang="en-US" dirty="0" smtClean="0"/>
              <a:t>Total-100</a:t>
            </a:r>
          </a:p>
          <a:p>
            <a:r>
              <a:rPr lang="en-US" dirty="0" smtClean="0"/>
              <a:t>Inflow-62</a:t>
            </a:r>
          </a:p>
          <a:p>
            <a:r>
              <a:rPr lang="en-US" dirty="0" smtClean="0"/>
              <a:t>Level-38</a:t>
            </a:r>
            <a:endParaRPr lang="en-US" dirty="0"/>
          </a:p>
        </p:txBody>
      </p:sp>
    </p:spTree>
    <p:extLst>
      <p:ext uri="{BB962C8B-B14F-4D97-AF65-F5344CB8AC3E}">
        <p14:creationId xmlns:p14="http://schemas.microsoft.com/office/powerpoint/2010/main" xmlns="" val="174840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502"/>
          <a:stretch/>
        </p:blipFill>
        <p:spPr bwMode="auto">
          <a:xfrm>
            <a:off x="1157287" y="609601"/>
            <a:ext cx="6827837"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95" y="-11875"/>
            <a:ext cx="4572000" cy="461665"/>
          </a:xfrm>
          <a:prstGeom prst="rect">
            <a:avLst/>
          </a:prstGeom>
          <a:noFill/>
        </p:spPr>
        <p:txBody>
          <a:bodyPr wrap="square" rtlCol="0">
            <a:spAutoFit/>
          </a:bodyPr>
          <a:lstStyle/>
          <a:p>
            <a:r>
              <a:rPr lang="en-US" sz="2400" b="1" dirty="0" smtClean="0">
                <a:solidFill>
                  <a:srgbClr val="0070C0"/>
                </a:solidFill>
              </a:rPr>
              <a:t>TOTAL AREA AFTER NHP</a:t>
            </a:r>
            <a:endParaRPr lang="en-US" sz="2400" b="1" dirty="0">
              <a:solidFill>
                <a:srgbClr val="0070C0"/>
              </a:solidFill>
            </a:endParaRPr>
          </a:p>
        </p:txBody>
      </p:sp>
    </p:spTree>
    <p:extLst>
      <p:ext uri="{BB962C8B-B14F-4D97-AF65-F5344CB8AC3E}">
        <p14:creationId xmlns:p14="http://schemas.microsoft.com/office/powerpoint/2010/main" xmlns="" val="277820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933034" cy="523220"/>
          </a:xfrm>
          <a:prstGeom prst="rect">
            <a:avLst/>
          </a:prstGeom>
        </p:spPr>
        <p:txBody>
          <a:bodyPr wrap="none">
            <a:spAutoFit/>
          </a:bodyPr>
          <a:lstStyle/>
          <a:p>
            <a:r>
              <a:rPr lang="en-US" sz="2800" b="1" dirty="0" smtClean="0"/>
              <a:t>Project Implementation Plan (PIP)</a:t>
            </a:r>
            <a:endParaRPr lang="en-US" sz="2800" dirty="0"/>
          </a:p>
        </p:txBody>
      </p:sp>
      <p:sp>
        <p:nvSpPr>
          <p:cNvPr id="8" name="TextBox 7"/>
          <p:cNvSpPr txBox="1"/>
          <p:nvPr/>
        </p:nvSpPr>
        <p:spPr>
          <a:xfrm>
            <a:off x="457200" y="2514600"/>
            <a:ext cx="8229600" cy="523220"/>
          </a:xfrm>
          <a:prstGeom prst="rect">
            <a:avLst/>
          </a:prstGeom>
          <a:noFill/>
        </p:spPr>
        <p:txBody>
          <a:bodyPr wrap="square" rtlCol="0">
            <a:spAutoFit/>
          </a:bodyPr>
          <a:lstStyle/>
          <a:p>
            <a:r>
              <a:rPr lang="en-US" sz="2800" dirty="0" smtClean="0"/>
              <a:t>ALLOCATION FOR CWC IN NHP	-	275 </a:t>
            </a:r>
            <a:r>
              <a:rPr lang="en-US" sz="2800" dirty="0" err="1" smtClean="0"/>
              <a:t>cr</a:t>
            </a:r>
            <a:endParaRPr lang="en-US" sz="2800" dirty="0"/>
          </a:p>
        </p:txBody>
      </p:sp>
    </p:spTree>
    <p:extLst>
      <p:ext uri="{BB962C8B-B14F-4D97-AF65-F5344CB8AC3E}">
        <p14:creationId xmlns:p14="http://schemas.microsoft.com/office/powerpoint/2010/main" xmlns="" val="3027917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461451773"/>
              </p:ext>
            </p:extLst>
          </p:nvPr>
        </p:nvGraphicFramePr>
        <p:xfrm>
          <a:off x="422564" y="1752600"/>
          <a:ext cx="8416636" cy="3139440"/>
        </p:xfrm>
        <a:graphic>
          <a:graphicData uri="http://schemas.openxmlformats.org/drawingml/2006/table">
            <a:tbl>
              <a:tblPr firstRow="1" firstCol="1" bandRow="1">
                <a:tableStyleId>{5C22544A-7EE6-4342-B048-85BDC9FD1C3A}</a:tableStyleId>
              </a:tblPr>
              <a:tblGrid>
                <a:gridCol w="675372"/>
                <a:gridCol w="2788264"/>
                <a:gridCol w="762000"/>
                <a:gridCol w="4191000"/>
              </a:tblGrid>
              <a:tr h="821902">
                <a:tc>
                  <a:txBody>
                    <a:bodyPr/>
                    <a:lstStyle/>
                    <a:p>
                      <a:pPr marL="0" indent="0" algn="just">
                        <a:lnSpc>
                          <a:spcPct val="115000"/>
                        </a:lnSpc>
                        <a:spcAft>
                          <a:spcPts val="0"/>
                        </a:spcAft>
                      </a:pPr>
                      <a:r>
                        <a:rPr lang="en-US" sz="1800" b="1" kern="1200" dirty="0" smtClean="0">
                          <a:solidFill>
                            <a:schemeClr val="lt1"/>
                          </a:solidFill>
                          <a:effectLst/>
                          <a:latin typeface="+mn-lt"/>
                          <a:ea typeface="+mn-ea"/>
                          <a:cs typeface="+mn-cs"/>
                        </a:rPr>
                        <a:t>SN</a:t>
                      </a:r>
                      <a:endParaRPr lang="en-US" sz="1800" b="1" kern="1200" dirty="0">
                        <a:solidFill>
                          <a:schemeClr val="lt1"/>
                        </a:solidFill>
                        <a:effectLst/>
                        <a:latin typeface="+mn-lt"/>
                        <a:ea typeface="+mn-ea"/>
                        <a:cs typeface="+mn-cs"/>
                      </a:endParaRPr>
                    </a:p>
                  </a:txBody>
                  <a:tcPr marL="68580" marR="68580" marT="0" marB="0"/>
                </a:tc>
                <a:tc>
                  <a:txBody>
                    <a:bodyPr/>
                    <a:lstStyle/>
                    <a:p>
                      <a:pPr marL="457200" algn="just">
                        <a:lnSpc>
                          <a:spcPct val="115000"/>
                        </a:lnSpc>
                        <a:spcAft>
                          <a:spcPts val="0"/>
                        </a:spcAft>
                      </a:pPr>
                      <a:r>
                        <a:rPr lang="en-US" sz="1800" dirty="0">
                          <a:effectLst/>
                        </a:rPr>
                        <a:t>Basin (</a:t>
                      </a:r>
                      <a:r>
                        <a:rPr lang="en-US" sz="1800" dirty="0" err="1">
                          <a:effectLst/>
                        </a:rPr>
                        <a:t>Ist</a:t>
                      </a:r>
                      <a:r>
                        <a:rPr lang="en-US" sz="1800" dirty="0">
                          <a:effectLst/>
                        </a:rPr>
                        <a:t> Phase)</a:t>
                      </a:r>
                      <a:endParaRPr lang="en-US" sz="1600" dirty="0">
                        <a:effectLst/>
                        <a:latin typeface="Calibri"/>
                        <a:ea typeface="Calibri"/>
                        <a:cs typeface="Mangal"/>
                      </a:endParaRPr>
                    </a:p>
                  </a:txBody>
                  <a:tcPr marL="68580" marR="68580" marT="0" marB="0"/>
                </a:tc>
                <a:tc>
                  <a:txBody>
                    <a:bodyPr/>
                    <a:lstStyle/>
                    <a:p>
                      <a:pPr marL="4763" indent="0" algn="just">
                        <a:lnSpc>
                          <a:spcPct val="115000"/>
                        </a:lnSpc>
                        <a:spcAft>
                          <a:spcPts val="0"/>
                        </a:spcAft>
                      </a:pPr>
                      <a:r>
                        <a:rPr lang="en-US" sz="1800" dirty="0">
                          <a:effectLst/>
                        </a:rPr>
                        <a:t>SN</a:t>
                      </a:r>
                      <a:endParaRPr lang="en-US" sz="1600" dirty="0">
                        <a:effectLst/>
                        <a:latin typeface="Calibri"/>
                        <a:ea typeface="Calibri"/>
                        <a:cs typeface="Mangal"/>
                      </a:endParaRPr>
                    </a:p>
                  </a:txBody>
                  <a:tcPr marL="68580" marR="68580" marT="0" marB="0"/>
                </a:tc>
                <a:tc>
                  <a:txBody>
                    <a:bodyPr/>
                    <a:lstStyle/>
                    <a:p>
                      <a:pPr marL="457200" algn="just">
                        <a:lnSpc>
                          <a:spcPct val="115000"/>
                        </a:lnSpc>
                        <a:spcAft>
                          <a:spcPts val="0"/>
                        </a:spcAft>
                      </a:pPr>
                      <a:r>
                        <a:rPr lang="en-US" sz="1800">
                          <a:effectLst/>
                        </a:rPr>
                        <a:t>Basin ( IInd Phase)</a:t>
                      </a:r>
                      <a:endParaRPr lang="en-US" sz="1600">
                        <a:effectLst/>
                        <a:latin typeface="Calibri"/>
                        <a:ea typeface="Calibri"/>
                        <a:cs typeface="Mangal"/>
                      </a:endParaRPr>
                    </a:p>
                  </a:txBody>
                  <a:tcPr marL="68580" marR="68580" marT="0" marB="0"/>
                </a:tc>
              </a:tr>
              <a:tr h="397298">
                <a:tc>
                  <a:txBody>
                    <a:bodyPr/>
                    <a:lstStyle/>
                    <a:p>
                      <a:pPr algn="just">
                        <a:lnSpc>
                          <a:spcPct val="115000"/>
                        </a:lnSpc>
                        <a:spcAft>
                          <a:spcPts val="0"/>
                        </a:spcAft>
                      </a:pPr>
                      <a:r>
                        <a:rPr lang="en-US" sz="1800" b="1" kern="1200" dirty="0" smtClean="0">
                          <a:solidFill>
                            <a:schemeClr val="lt1"/>
                          </a:solidFill>
                          <a:effectLst/>
                          <a:latin typeface="+mn-lt"/>
                          <a:ea typeface="+mn-ea"/>
                          <a:cs typeface="+mn-cs"/>
                        </a:rPr>
                        <a:t>1</a:t>
                      </a:r>
                      <a:endParaRPr lang="en-US" sz="1800" b="1" kern="1200" dirty="0">
                        <a:solidFill>
                          <a:schemeClr val="lt1"/>
                        </a:solidFill>
                        <a:effectLst/>
                        <a:latin typeface="+mn-lt"/>
                        <a:ea typeface="+mn-ea"/>
                        <a:cs typeface="+mn-cs"/>
                      </a:endParaRPr>
                    </a:p>
                  </a:txBody>
                  <a:tcPr marL="68580" marR="68580" marT="0" marB="0"/>
                </a:tc>
                <a:tc>
                  <a:txBody>
                    <a:bodyPr/>
                    <a:lstStyle/>
                    <a:p>
                      <a:pPr algn="just">
                        <a:lnSpc>
                          <a:spcPct val="115000"/>
                        </a:lnSpc>
                        <a:spcAft>
                          <a:spcPts val="0"/>
                        </a:spcAft>
                      </a:pPr>
                      <a:r>
                        <a:rPr lang="en-US" sz="2000" dirty="0" err="1">
                          <a:effectLst/>
                        </a:rPr>
                        <a:t>Tapi</a:t>
                      </a:r>
                      <a:endParaRPr lang="en-US" sz="1800" dirty="0">
                        <a:effectLst/>
                        <a:latin typeface="Calibri"/>
                        <a:ea typeface="Calibri"/>
                        <a:cs typeface="Mangal"/>
                      </a:endParaRPr>
                    </a:p>
                  </a:txBody>
                  <a:tcPr marL="68580" marR="68580" marT="0" marB="0"/>
                </a:tc>
                <a:tc>
                  <a:txBody>
                    <a:bodyPr/>
                    <a:lstStyle/>
                    <a:p>
                      <a:pPr marL="4763" indent="0" algn="just" defTabSz="914400" rtl="0" eaLnBrk="1" latinLnBrk="0" hangingPunct="1">
                        <a:lnSpc>
                          <a:spcPct val="115000"/>
                        </a:lnSpc>
                        <a:spcAft>
                          <a:spcPts val="0"/>
                        </a:spcAft>
                      </a:pPr>
                      <a:r>
                        <a:rPr lang="en-US" sz="2000" b="1" kern="1200" dirty="0">
                          <a:solidFill>
                            <a:srgbClr val="0070C0"/>
                          </a:solidFill>
                          <a:effectLst/>
                          <a:latin typeface="+mn-lt"/>
                          <a:ea typeface="+mn-ea"/>
                          <a:cs typeface="+mn-cs"/>
                        </a:rPr>
                        <a:t>6</a:t>
                      </a:r>
                    </a:p>
                  </a:txBody>
                  <a:tcPr marL="68580" marR="68580" marT="0" marB="0"/>
                </a:tc>
                <a:tc>
                  <a:txBody>
                    <a:bodyPr/>
                    <a:lstStyle/>
                    <a:p>
                      <a:pPr algn="just">
                        <a:lnSpc>
                          <a:spcPct val="115000"/>
                        </a:lnSpc>
                        <a:spcAft>
                          <a:spcPts val="0"/>
                        </a:spcAft>
                      </a:pPr>
                      <a:r>
                        <a:rPr lang="en-US" sz="2000">
                          <a:effectLst/>
                        </a:rPr>
                        <a:t>Upper Godavari (upto Maharashtra)</a:t>
                      </a:r>
                      <a:endParaRPr lang="en-US" sz="1800">
                        <a:effectLst/>
                        <a:latin typeface="Calibri"/>
                        <a:ea typeface="Calibri"/>
                        <a:cs typeface="Mangal"/>
                      </a:endParaRPr>
                    </a:p>
                  </a:txBody>
                  <a:tcPr marL="68580" marR="68580" marT="0" marB="0"/>
                </a:tc>
              </a:tr>
              <a:tr h="457200">
                <a:tc>
                  <a:txBody>
                    <a:bodyPr/>
                    <a:lstStyle/>
                    <a:p>
                      <a:pPr algn="just">
                        <a:lnSpc>
                          <a:spcPct val="115000"/>
                        </a:lnSpc>
                        <a:spcAft>
                          <a:spcPts val="0"/>
                        </a:spcAft>
                      </a:pPr>
                      <a:r>
                        <a:rPr lang="en-US" sz="1800" b="1" kern="1200" dirty="0" smtClean="0">
                          <a:solidFill>
                            <a:schemeClr val="lt1"/>
                          </a:solidFill>
                          <a:effectLst/>
                          <a:latin typeface="+mn-lt"/>
                          <a:ea typeface="+mn-ea"/>
                          <a:cs typeface="+mn-cs"/>
                        </a:rPr>
                        <a:t>2</a:t>
                      </a:r>
                      <a:endParaRPr lang="en-US" sz="1800" b="1" kern="1200" dirty="0">
                        <a:solidFill>
                          <a:schemeClr val="lt1"/>
                        </a:solidFill>
                        <a:effectLst/>
                        <a:latin typeface="+mn-lt"/>
                        <a:ea typeface="+mn-ea"/>
                        <a:cs typeface="+mn-cs"/>
                      </a:endParaRPr>
                    </a:p>
                  </a:txBody>
                  <a:tcPr marL="68580" marR="68580" marT="0" marB="0"/>
                </a:tc>
                <a:tc>
                  <a:txBody>
                    <a:bodyPr/>
                    <a:lstStyle/>
                    <a:p>
                      <a:pPr algn="just">
                        <a:lnSpc>
                          <a:spcPct val="115000"/>
                        </a:lnSpc>
                        <a:spcAft>
                          <a:spcPts val="0"/>
                        </a:spcAft>
                      </a:pPr>
                      <a:r>
                        <a:rPr lang="en-US" sz="2000" dirty="0" err="1">
                          <a:effectLst/>
                        </a:rPr>
                        <a:t>Sone</a:t>
                      </a:r>
                      <a:endParaRPr lang="en-US" sz="1800" dirty="0">
                        <a:effectLst/>
                        <a:latin typeface="Calibri"/>
                        <a:ea typeface="Calibri"/>
                        <a:cs typeface="Mangal"/>
                      </a:endParaRPr>
                    </a:p>
                  </a:txBody>
                  <a:tcPr marL="68580" marR="68580" marT="0" marB="0"/>
                </a:tc>
                <a:tc>
                  <a:txBody>
                    <a:bodyPr/>
                    <a:lstStyle/>
                    <a:p>
                      <a:pPr marL="4763" indent="0" algn="just" defTabSz="914400" rtl="0" eaLnBrk="1" latinLnBrk="0" hangingPunct="1">
                        <a:lnSpc>
                          <a:spcPct val="115000"/>
                        </a:lnSpc>
                        <a:spcAft>
                          <a:spcPts val="0"/>
                        </a:spcAft>
                      </a:pPr>
                      <a:r>
                        <a:rPr lang="en-US" sz="2000" b="1" kern="1200" dirty="0">
                          <a:solidFill>
                            <a:srgbClr val="0070C0"/>
                          </a:solidFill>
                          <a:effectLst/>
                          <a:latin typeface="+mn-lt"/>
                          <a:ea typeface="+mn-ea"/>
                          <a:cs typeface="+mn-cs"/>
                        </a:rPr>
                        <a:t>7</a:t>
                      </a:r>
                    </a:p>
                  </a:txBody>
                  <a:tcPr marL="68580" marR="68580" marT="0" marB="0"/>
                </a:tc>
                <a:tc>
                  <a:txBody>
                    <a:bodyPr/>
                    <a:lstStyle/>
                    <a:p>
                      <a:pPr algn="just">
                        <a:lnSpc>
                          <a:spcPct val="115000"/>
                        </a:lnSpc>
                        <a:spcAft>
                          <a:spcPts val="0"/>
                        </a:spcAft>
                      </a:pPr>
                      <a:r>
                        <a:rPr lang="en-US" sz="2000" dirty="0">
                          <a:effectLst/>
                        </a:rPr>
                        <a:t>Upper Mahanadi (upto </a:t>
                      </a:r>
                      <a:r>
                        <a:rPr lang="en-US" sz="2000" dirty="0" err="1">
                          <a:effectLst/>
                        </a:rPr>
                        <a:t>Hirakud</a:t>
                      </a:r>
                      <a:r>
                        <a:rPr lang="en-US" sz="2000" dirty="0">
                          <a:effectLst/>
                        </a:rPr>
                        <a:t> Dam)</a:t>
                      </a:r>
                      <a:endParaRPr lang="en-US" sz="1800" dirty="0">
                        <a:effectLst/>
                        <a:latin typeface="Calibri"/>
                        <a:ea typeface="Calibri"/>
                        <a:cs typeface="Mangal"/>
                      </a:endParaRPr>
                    </a:p>
                  </a:txBody>
                  <a:tcPr marL="68580" marR="68580" marT="0" marB="0"/>
                </a:tc>
              </a:tr>
              <a:tr h="397298">
                <a:tc>
                  <a:txBody>
                    <a:bodyPr/>
                    <a:lstStyle/>
                    <a:p>
                      <a:pPr algn="just">
                        <a:lnSpc>
                          <a:spcPct val="115000"/>
                        </a:lnSpc>
                        <a:spcAft>
                          <a:spcPts val="0"/>
                        </a:spcAft>
                      </a:pPr>
                      <a:r>
                        <a:rPr lang="en-US" sz="1800" b="1" kern="1200" dirty="0" smtClean="0">
                          <a:solidFill>
                            <a:schemeClr val="lt1"/>
                          </a:solidFill>
                          <a:effectLst/>
                          <a:latin typeface="+mn-lt"/>
                          <a:ea typeface="+mn-ea"/>
                          <a:cs typeface="+mn-cs"/>
                        </a:rPr>
                        <a:t>2</a:t>
                      </a:r>
                      <a:endParaRPr lang="en-US" sz="1800" b="1" kern="1200" dirty="0">
                        <a:solidFill>
                          <a:schemeClr val="lt1"/>
                        </a:solidFill>
                        <a:effectLst/>
                        <a:latin typeface="+mn-lt"/>
                        <a:ea typeface="+mn-ea"/>
                        <a:cs typeface="+mn-cs"/>
                      </a:endParaRPr>
                    </a:p>
                  </a:txBody>
                  <a:tcPr marL="68580" marR="68580" marT="0" marB="0"/>
                </a:tc>
                <a:tc>
                  <a:txBody>
                    <a:bodyPr/>
                    <a:lstStyle/>
                    <a:p>
                      <a:pPr algn="just">
                        <a:lnSpc>
                          <a:spcPct val="115000"/>
                        </a:lnSpc>
                        <a:spcAft>
                          <a:spcPts val="0"/>
                        </a:spcAft>
                      </a:pPr>
                      <a:r>
                        <a:rPr lang="en-US" sz="2000" dirty="0" err="1">
                          <a:effectLst/>
                        </a:rPr>
                        <a:t>Bharthapuzza</a:t>
                      </a:r>
                      <a:endParaRPr lang="en-US" sz="1800" dirty="0">
                        <a:effectLst/>
                        <a:latin typeface="Calibri"/>
                        <a:ea typeface="Calibri"/>
                        <a:cs typeface="Mangal"/>
                      </a:endParaRPr>
                    </a:p>
                  </a:txBody>
                  <a:tcPr marL="68580" marR="68580" marT="0" marB="0"/>
                </a:tc>
                <a:tc>
                  <a:txBody>
                    <a:bodyPr/>
                    <a:lstStyle/>
                    <a:p>
                      <a:pPr marL="4763" indent="0" algn="just" defTabSz="914400" rtl="0" eaLnBrk="1" latinLnBrk="0" hangingPunct="1">
                        <a:lnSpc>
                          <a:spcPct val="115000"/>
                        </a:lnSpc>
                        <a:spcAft>
                          <a:spcPts val="0"/>
                        </a:spcAft>
                      </a:pPr>
                      <a:r>
                        <a:rPr lang="en-US" sz="2000" b="1" kern="1200" dirty="0">
                          <a:solidFill>
                            <a:srgbClr val="0070C0"/>
                          </a:solidFill>
                          <a:effectLst/>
                          <a:latin typeface="+mn-lt"/>
                          <a:ea typeface="+mn-ea"/>
                          <a:cs typeface="+mn-cs"/>
                        </a:rPr>
                        <a:t>8</a:t>
                      </a:r>
                    </a:p>
                  </a:txBody>
                  <a:tcPr marL="68580" marR="68580" marT="0" marB="0"/>
                </a:tc>
                <a:tc>
                  <a:txBody>
                    <a:bodyPr/>
                    <a:lstStyle/>
                    <a:p>
                      <a:pPr marL="0" indent="0" algn="l">
                        <a:lnSpc>
                          <a:spcPct val="115000"/>
                        </a:lnSpc>
                        <a:spcAft>
                          <a:spcPts val="0"/>
                        </a:spcAft>
                      </a:pPr>
                      <a:r>
                        <a:rPr lang="en-US" sz="2000" dirty="0" err="1">
                          <a:effectLst/>
                        </a:rPr>
                        <a:t>Pennar</a:t>
                      </a:r>
                      <a:endParaRPr lang="en-US" sz="1800" dirty="0">
                        <a:effectLst/>
                        <a:latin typeface="Calibri"/>
                        <a:ea typeface="Calibri"/>
                        <a:cs typeface="Mangal"/>
                      </a:endParaRPr>
                    </a:p>
                  </a:txBody>
                  <a:tcPr marL="68580" marR="68580" marT="0" marB="0"/>
                </a:tc>
              </a:tr>
              <a:tr h="397298">
                <a:tc>
                  <a:txBody>
                    <a:bodyPr/>
                    <a:lstStyle/>
                    <a:p>
                      <a:pPr algn="just">
                        <a:lnSpc>
                          <a:spcPct val="115000"/>
                        </a:lnSpc>
                        <a:spcAft>
                          <a:spcPts val="0"/>
                        </a:spcAft>
                      </a:pPr>
                      <a:r>
                        <a:rPr lang="en-US" sz="1800" b="1" kern="1200" dirty="0" smtClean="0">
                          <a:solidFill>
                            <a:schemeClr val="lt1"/>
                          </a:solidFill>
                          <a:effectLst/>
                          <a:latin typeface="+mn-lt"/>
                          <a:ea typeface="+mn-ea"/>
                          <a:cs typeface="+mn-cs"/>
                        </a:rPr>
                        <a:t>4</a:t>
                      </a:r>
                      <a:endParaRPr lang="en-US" sz="1800" b="1" kern="1200" dirty="0">
                        <a:solidFill>
                          <a:schemeClr val="lt1"/>
                        </a:solidFill>
                        <a:effectLst/>
                        <a:latin typeface="+mn-lt"/>
                        <a:ea typeface="+mn-ea"/>
                        <a:cs typeface="+mn-cs"/>
                      </a:endParaRPr>
                    </a:p>
                  </a:txBody>
                  <a:tcPr marL="68580" marR="68580" marT="0" marB="0"/>
                </a:tc>
                <a:tc>
                  <a:txBody>
                    <a:bodyPr/>
                    <a:lstStyle/>
                    <a:p>
                      <a:pPr algn="just">
                        <a:lnSpc>
                          <a:spcPct val="115000"/>
                        </a:lnSpc>
                        <a:spcAft>
                          <a:spcPts val="0"/>
                        </a:spcAft>
                      </a:pPr>
                      <a:r>
                        <a:rPr lang="en-US" sz="2000" dirty="0" err="1">
                          <a:effectLst/>
                        </a:rPr>
                        <a:t>Teesta</a:t>
                      </a:r>
                      <a:endParaRPr lang="en-US" sz="1800" dirty="0">
                        <a:effectLst/>
                        <a:latin typeface="Calibri"/>
                        <a:ea typeface="Calibri"/>
                        <a:cs typeface="Mangal"/>
                      </a:endParaRPr>
                    </a:p>
                  </a:txBody>
                  <a:tcPr marL="68580" marR="68580" marT="0" marB="0"/>
                </a:tc>
                <a:tc>
                  <a:txBody>
                    <a:bodyPr/>
                    <a:lstStyle/>
                    <a:p>
                      <a:pPr marL="4763" indent="0" algn="just" defTabSz="914400" rtl="0" eaLnBrk="1" latinLnBrk="0" hangingPunct="1">
                        <a:lnSpc>
                          <a:spcPct val="115000"/>
                        </a:lnSpc>
                        <a:spcAft>
                          <a:spcPts val="0"/>
                        </a:spcAft>
                      </a:pPr>
                      <a:r>
                        <a:rPr lang="en-US" sz="2000" b="1" kern="1200" dirty="0">
                          <a:solidFill>
                            <a:srgbClr val="0070C0"/>
                          </a:solidFill>
                          <a:effectLst/>
                          <a:latin typeface="+mn-lt"/>
                          <a:ea typeface="+mn-ea"/>
                          <a:cs typeface="+mn-cs"/>
                        </a:rPr>
                        <a:t>9</a:t>
                      </a:r>
                    </a:p>
                  </a:txBody>
                  <a:tcPr marL="68580" marR="68580" marT="0" marB="0"/>
                </a:tc>
                <a:tc>
                  <a:txBody>
                    <a:bodyPr/>
                    <a:lstStyle/>
                    <a:p>
                      <a:pPr marL="0" indent="0" algn="l">
                        <a:lnSpc>
                          <a:spcPct val="115000"/>
                        </a:lnSpc>
                        <a:spcAft>
                          <a:spcPts val="0"/>
                        </a:spcAft>
                      </a:pPr>
                      <a:r>
                        <a:rPr lang="en-US" sz="2000" dirty="0" err="1">
                          <a:effectLst/>
                        </a:rPr>
                        <a:t>Subernrekha</a:t>
                      </a:r>
                      <a:endParaRPr lang="en-US" sz="1800" dirty="0">
                        <a:effectLst/>
                        <a:latin typeface="Calibri"/>
                        <a:ea typeface="Calibri"/>
                        <a:cs typeface="Mangal"/>
                      </a:endParaRPr>
                    </a:p>
                  </a:txBody>
                  <a:tcPr marL="68580" marR="68580" marT="0" marB="0"/>
                </a:tc>
              </a:tr>
              <a:tr h="424604">
                <a:tc>
                  <a:txBody>
                    <a:bodyPr/>
                    <a:lstStyle/>
                    <a:p>
                      <a:pPr algn="just">
                        <a:lnSpc>
                          <a:spcPct val="115000"/>
                        </a:lnSpc>
                        <a:spcAft>
                          <a:spcPts val="0"/>
                        </a:spcAft>
                      </a:pPr>
                      <a:r>
                        <a:rPr lang="en-US" sz="1800" b="1" kern="1200" dirty="0" smtClean="0">
                          <a:solidFill>
                            <a:schemeClr val="lt1"/>
                          </a:solidFill>
                          <a:effectLst/>
                          <a:latin typeface="+mn-lt"/>
                          <a:ea typeface="+mn-ea"/>
                          <a:cs typeface="+mn-cs"/>
                        </a:rPr>
                        <a:t>5</a:t>
                      </a:r>
                      <a:endParaRPr lang="en-US" sz="1800" b="1" kern="1200" dirty="0">
                        <a:solidFill>
                          <a:schemeClr val="lt1"/>
                        </a:solidFill>
                        <a:effectLst/>
                        <a:latin typeface="+mn-lt"/>
                        <a:ea typeface="+mn-ea"/>
                        <a:cs typeface="+mn-cs"/>
                      </a:endParaRPr>
                    </a:p>
                  </a:txBody>
                  <a:tcPr marL="68580" marR="68580" marT="0" marB="0"/>
                </a:tc>
                <a:tc>
                  <a:txBody>
                    <a:bodyPr/>
                    <a:lstStyle/>
                    <a:p>
                      <a:pPr algn="just">
                        <a:lnSpc>
                          <a:spcPct val="115000"/>
                        </a:lnSpc>
                        <a:spcAft>
                          <a:spcPts val="0"/>
                        </a:spcAft>
                      </a:pPr>
                      <a:r>
                        <a:rPr lang="en-US" sz="2000" dirty="0">
                          <a:effectLst/>
                        </a:rPr>
                        <a:t>Chambal</a:t>
                      </a:r>
                      <a:endParaRPr lang="en-US" sz="1800" dirty="0">
                        <a:effectLst/>
                        <a:latin typeface="Calibri"/>
                        <a:ea typeface="Calibri"/>
                        <a:cs typeface="Mangal"/>
                      </a:endParaRPr>
                    </a:p>
                  </a:txBody>
                  <a:tcPr marL="68580" marR="68580" marT="0" marB="0"/>
                </a:tc>
                <a:tc>
                  <a:txBody>
                    <a:bodyPr/>
                    <a:lstStyle/>
                    <a:p>
                      <a:pPr marL="4763" indent="0" algn="just" defTabSz="914400" rtl="0" eaLnBrk="1" latinLnBrk="0" hangingPunct="1">
                        <a:lnSpc>
                          <a:spcPct val="115000"/>
                        </a:lnSpc>
                        <a:spcAft>
                          <a:spcPts val="0"/>
                        </a:spcAft>
                      </a:pPr>
                      <a:r>
                        <a:rPr lang="en-US" sz="2000" b="1" kern="1200" dirty="0">
                          <a:solidFill>
                            <a:srgbClr val="0070C0"/>
                          </a:solidFill>
                          <a:effectLst/>
                          <a:latin typeface="+mn-lt"/>
                          <a:ea typeface="+mn-ea"/>
                          <a:cs typeface="+mn-cs"/>
                        </a:rPr>
                        <a:t>10</a:t>
                      </a:r>
                    </a:p>
                  </a:txBody>
                  <a:tcPr marL="68580" marR="68580" marT="0" marB="0"/>
                </a:tc>
                <a:tc>
                  <a:txBody>
                    <a:bodyPr/>
                    <a:lstStyle/>
                    <a:p>
                      <a:pPr marL="0" indent="0" algn="l">
                        <a:lnSpc>
                          <a:spcPct val="115000"/>
                        </a:lnSpc>
                        <a:spcAft>
                          <a:spcPts val="0"/>
                        </a:spcAft>
                      </a:pPr>
                      <a:r>
                        <a:rPr lang="en-US" sz="2000" dirty="0" err="1">
                          <a:effectLst/>
                        </a:rPr>
                        <a:t>Damodar</a:t>
                      </a:r>
                      <a:endParaRPr lang="en-US" sz="1800" dirty="0">
                        <a:effectLst/>
                        <a:latin typeface="Calibri"/>
                        <a:ea typeface="Calibri"/>
                        <a:cs typeface="Mangal"/>
                      </a:endParaRPr>
                    </a:p>
                  </a:txBody>
                  <a:tcPr marL="68580" marR="68580" marT="0" marB="0"/>
                </a:tc>
              </a:tr>
            </a:tbl>
          </a:graphicData>
        </a:graphic>
      </p:graphicFrame>
      <p:sp>
        <p:nvSpPr>
          <p:cNvPr id="3" name="Rectangle 1"/>
          <p:cNvSpPr>
            <a:spLocks noChangeArrowheads="1"/>
          </p:cNvSpPr>
          <p:nvPr/>
        </p:nvSpPr>
        <p:spPr bwMode="auto">
          <a:xfrm>
            <a:off x="422564" y="585520"/>
            <a:ext cx="84928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10 basins (Five in first phase of 3 year and remaining 5 in second phase).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0" y="30678"/>
            <a:ext cx="3506235" cy="523220"/>
          </a:xfrm>
          <a:prstGeom prst="rect">
            <a:avLst/>
          </a:prstGeom>
        </p:spPr>
        <p:txBody>
          <a:bodyPr wrap="square">
            <a:spAutoFit/>
          </a:bodyPr>
          <a:lstStyle/>
          <a:p>
            <a:r>
              <a:rPr lang="en-US" sz="2800" b="1" dirty="0">
                <a:solidFill>
                  <a:srgbClr val="0070C0"/>
                </a:solidFill>
                <a:latin typeface="Arial" pitchFamily="34" charset="0"/>
                <a:ea typeface="Calibri" pitchFamily="34" charset="0"/>
                <a:cs typeface="Arial" pitchFamily="34" charset="0"/>
              </a:rPr>
              <a:t>IWRM plan </a:t>
            </a:r>
            <a:endParaRPr lang="en-US" sz="4000" b="1" dirty="0">
              <a:solidFill>
                <a:srgbClr val="0070C0"/>
              </a:solidFill>
            </a:endParaRPr>
          </a:p>
        </p:txBody>
      </p:sp>
    </p:spTree>
    <p:extLst>
      <p:ext uri="{BB962C8B-B14F-4D97-AF65-F5344CB8AC3E}">
        <p14:creationId xmlns:p14="http://schemas.microsoft.com/office/powerpoint/2010/main" xmlns="" val="3750998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791200"/>
          </a:xfrm>
        </p:spPr>
        <p:txBody>
          <a:bodyPr>
            <a:normAutofit lnSpcReduction="10000"/>
          </a:bodyPr>
          <a:lstStyle/>
          <a:p>
            <a:pPr lvl="1"/>
            <a:r>
              <a:rPr lang="en-US" sz="2800" dirty="0" smtClean="0"/>
              <a:t>Development </a:t>
            </a:r>
            <a:r>
              <a:rPr lang="en-US" sz="2800" dirty="0"/>
              <a:t>of </a:t>
            </a:r>
            <a:r>
              <a:rPr lang="en-US" sz="2800" dirty="0" smtClean="0"/>
              <a:t>SMS </a:t>
            </a:r>
            <a:r>
              <a:rPr lang="en-US" sz="2800" dirty="0"/>
              <a:t>based Applications for communication of Data</a:t>
            </a:r>
            <a:r>
              <a:rPr lang="en-US" sz="2800" dirty="0" smtClean="0"/>
              <a:t>.</a:t>
            </a:r>
          </a:p>
          <a:p>
            <a:pPr lvl="1"/>
            <a:endParaRPr lang="en-IN" sz="2800" dirty="0"/>
          </a:p>
          <a:p>
            <a:pPr lvl="1"/>
            <a:r>
              <a:rPr lang="en-US" sz="2800" dirty="0"/>
              <a:t>Inclusion of Inventories of HO &amp; Met equipment at each site</a:t>
            </a:r>
            <a:r>
              <a:rPr lang="en-US" sz="2800" dirty="0" smtClean="0"/>
              <a:t>.</a:t>
            </a:r>
          </a:p>
          <a:p>
            <a:pPr lvl="1"/>
            <a:endParaRPr lang="en-IN" sz="2800" dirty="0"/>
          </a:p>
          <a:p>
            <a:pPr lvl="1"/>
            <a:r>
              <a:rPr lang="en-US" sz="2800" dirty="0"/>
              <a:t>linkage with India-WRIS	</a:t>
            </a:r>
            <a:endParaRPr lang="en-US" sz="2800" dirty="0" smtClean="0"/>
          </a:p>
          <a:p>
            <a:pPr lvl="1"/>
            <a:endParaRPr lang="en-IN" sz="2800" dirty="0"/>
          </a:p>
          <a:p>
            <a:pPr lvl="1"/>
            <a:r>
              <a:rPr lang="en-US" sz="2800" dirty="0"/>
              <a:t>Integration with </a:t>
            </a:r>
            <a:r>
              <a:rPr lang="en-US" sz="2800" dirty="0" smtClean="0"/>
              <a:t>ERS</a:t>
            </a:r>
          </a:p>
          <a:p>
            <a:pPr lvl="1"/>
            <a:endParaRPr lang="en-IN" sz="2800" dirty="0"/>
          </a:p>
          <a:p>
            <a:pPr lvl="1"/>
            <a:r>
              <a:rPr lang="en-US" sz="2800" dirty="0"/>
              <a:t>Linkage of product/output of  models developed in HP-III</a:t>
            </a:r>
            <a:endParaRPr lang="en-IN" sz="2800" dirty="0"/>
          </a:p>
          <a:p>
            <a:pPr>
              <a:buFont typeface="Wingdings" panose="05000000000000000000" pitchFamily="2" charset="2"/>
              <a:buChar char="Ø"/>
            </a:pPr>
            <a:endParaRPr lang="en-IN" sz="2800" dirty="0"/>
          </a:p>
          <a:p>
            <a:pPr lvl="2"/>
            <a:endParaRPr lang="en-IN" sz="2800" dirty="0"/>
          </a:p>
          <a:p>
            <a:endParaRPr lang="en-IN" sz="2800" dirty="0"/>
          </a:p>
        </p:txBody>
      </p:sp>
      <p:sp>
        <p:nvSpPr>
          <p:cNvPr id="4" name="Title 2"/>
          <p:cNvSpPr txBox="1">
            <a:spLocks/>
          </p:cNvSpPr>
          <p:nvPr/>
        </p:nvSpPr>
        <p:spPr>
          <a:xfrm>
            <a:off x="0" y="0"/>
            <a:ext cx="8229600" cy="6263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smtClean="0">
                <a:solidFill>
                  <a:srgbClr val="0070C0"/>
                </a:solidFill>
              </a:rPr>
              <a:t>Extension </a:t>
            </a:r>
            <a:r>
              <a:rPr lang="en-US" sz="3200" b="1" dirty="0">
                <a:solidFill>
                  <a:srgbClr val="0070C0"/>
                </a:solidFill>
              </a:rPr>
              <a:t>of </a:t>
            </a:r>
            <a:r>
              <a:rPr lang="en-US" sz="3200" b="1" dirty="0" err="1" smtClean="0">
                <a:solidFill>
                  <a:srgbClr val="0070C0"/>
                </a:solidFill>
              </a:rPr>
              <a:t>eSWIS</a:t>
            </a:r>
            <a:endParaRPr lang="en-IN" sz="3200" dirty="0">
              <a:solidFill>
                <a:srgbClr val="0070C0"/>
              </a:solidFill>
            </a:endParaRPr>
          </a:p>
        </p:txBody>
      </p:sp>
    </p:spTree>
    <p:extLst>
      <p:ext uri="{BB962C8B-B14F-4D97-AF65-F5344CB8AC3E}">
        <p14:creationId xmlns:p14="http://schemas.microsoft.com/office/powerpoint/2010/main" xmlns="" val="3249252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Group 225"/>
          <p:cNvGrpSpPr/>
          <p:nvPr/>
        </p:nvGrpSpPr>
        <p:grpSpPr>
          <a:xfrm>
            <a:off x="152400" y="482396"/>
            <a:ext cx="5226829" cy="2830514"/>
            <a:chOff x="228600" y="1292388"/>
            <a:chExt cx="8709803" cy="5015792"/>
          </a:xfrm>
        </p:grpSpPr>
        <p:grpSp>
          <p:nvGrpSpPr>
            <p:cNvPr id="4" name="Group 3"/>
            <p:cNvGrpSpPr>
              <a:grpSpLocks/>
            </p:cNvGrpSpPr>
            <p:nvPr/>
          </p:nvGrpSpPr>
          <p:grpSpPr bwMode="auto">
            <a:xfrm>
              <a:off x="1933106" y="4174376"/>
              <a:ext cx="3256239" cy="1571179"/>
              <a:chOff x="1523" y="2880"/>
              <a:chExt cx="1894" cy="1050"/>
            </a:xfrm>
          </p:grpSpPr>
          <p:graphicFrame>
            <p:nvGraphicFramePr>
              <p:cNvPr id="224" name="Object 4"/>
              <p:cNvGraphicFramePr>
                <a:graphicFrameLocks noChangeAspect="1"/>
              </p:cNvGraphicFramePr>
              <p:nvPr/>
            </p:nvGraphicFramePr>
            <p:xfrm>
              <a:off x="1907" y="2880"/>
              <a:ext cx="768" cy="574"/>
            </p:xfrm>
            <a:graphic>
              <a:graphicData uri="http://schemas.openxmlformats.org/presentationml/2006/ole">
                <p:oleObj spid="_x0000_s7176" name="Clip" r:id="rId3" imgW="2723810" imgH="2038095" progId="">
                  <p:embed/>
                </p:oleObj>
              </a:graphicData>
            </a:graphic>
          </p:graphicFrame>
          <p:sp>
            <p:nvSpPr>
              <p:cNvPr id="225" name="Text Box 5"/>
              <p:cNvSpPr txBox="1">
                <a:spLocks noChangeArrowheads="1"/>
              </p:cNvSpPr>
              <p:nvPr/>
            </p:nvSpPr>
            <p:spPr bwMode="auto">
              <a:xfrm>
                <a:off x="1523" y="3456"/>
                <a:ext cx="1894" cy="474"/>
              </a:xfrm>
              <a:prstGeom prst="rect">
                <a:avLst/>
              </a:prstGeom>
              <a:noFill/>
              <a:ln w="9525">
                <a:noFill/>
                <a:miter lim="800000"/>
                <a:headEnd/>
                <a:tailEnd/>
              </a:ln>
            </p:spPr>
            <p:txBody>
              <a:bodyPr wrap="none">
                <a:spAutoFit/>
              </a:bodyPr>
              <a:lstStyle/>
              <a:p>
                <a:r>
                  <a:rPr lang="en-US" sz="1000" dirty="0"/>
                  <a:t>Data Collection Platform (DCP)</a:t>
                </a:r>
              </a:p>
              <a:p>
                <a:endParaRPr lang="en-US" sz="1000" dirty="0"/>
              </a:p>
            </p:txBody>
          </p:sp>
        </p:grpSp>
        <p:grpSp>
          <p:nvGrpSpPr>
            <p:cNvPr id="5" name="Group 6"/>
            <p:cNvGrpSpPr>
              <a:grpSpLocks/>
            </p:cNvGrpSpPr>
            <p:nvPr/>
          </p:nvGrpSpPr>
          <p:grpSpPr bwMode="auto">
            <a:xfrm>
              <a:off x="4513670" y="2728887"/>
              <a:ext cx="2888454" cy="899312"/>
              <a:chOff x="2433" y="1914"/>
              <a:chExt cx="1680" cy="601"/>
            </a:xfrm>
          </p:grpSpPr>
          <p:sp>
            <p:nvSpPr>
              <p:cNvPr id="222" name="Freeform 7"/>
              <p:cNvSpPr>
                <a:spLocks/>
              </p:cNvSpPr>
              <p:nvPr/>
            </p:nvSpPr>
            <p:spPr bwMode="auto">
              <a:xfrm rot="-2859081">
                <a:off x="3177" y="1198"/>
                <a:ext cx="192" cy="1680"/>
              </a:xfrm>
              <a:custGeom>
                <a:avLst/>
                <a:gdLst>
                  <a:gd name="T0" fmla="*/ 3 w 384"/>
                  <a:gd name="T1" fmla="*/ 1680 h 1680"/>
                  <a:gd name="T2" fmla="*/ 0 w 384"/>
                  <a:gd name="T3" fmla="*/ 768 h 1680"/>
                  <a:gd name="T4" fmla="*/ 7 w 384"/>
                  <a:gd name="T5" fmla="*/ 816 h 1680"/>
                  <a:gd name="T6" fmla="*/ 5 w 384"/>
                  <a:gd name="T7" fmla="*/ 0 h 1680"/>
                  <a:gd name="T8" fmla="*/ 12 w 384"/>
                  <a:gd name="T9" fmla="*/ 960 h 1680"/>
                  <a:gd name="T10" fmla="*/ 5 w 384"/>
                  <a:gd name="T11" fmla="*/ 912 h 1680"/>
                  <a:gd name="T12" fmla="*/ 3 w 384"/>
                  <a:gd name="T13" fmla="*/ 1680 h 1680"/>
                  <a:gd name="T14" fmla="*/ 0 60000 65536"/>
                  <a:gd name="T15" fmla="*/ 0 60000 65536"/>
                  <a:gd name="T16" fmla="*/ 0 60000 65536"/>
                  <a:gd name="T17" fmla="*/ 0 60000 65536"/>
                  <a:gd name="T18" fmla="*/ 0 60000 65536"/>
                  <a:gd name="T19" fmla="*/ 0 60000 65536"/>
                  <a:gd name="T20" fmla="*/ 0 60000 65536"/>
                  <a:gd name="T21" fmla="*/ 0 w 384"/>
                  <a:gd name="T22" fmla="*/ 0 h 1680"/>
                  <a:gd name="T23" fmla="*/ 384 w 384"/>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680">
                    <a:moveTo>
                      <a:pt x="96" y="1680"/>
                    </a:moveTo>
                    <a:lnTo>
                      <a:pt x="0" y="768"/>
                    </a:lnTo>
                    <a:lnTo>
                      <a:pt x="240" y="816"/>
                    </a:lnTo>
                    <a:lnTo>
                      <a:pt x="144" y="0"/>
                    </a:lnTo>
                    <a:lnTo>
                      <a:pt x="384" y="960"/>
                    </a:lnTo>
                    <a:lnTo>
                      <a:pt x="144" y="912"/>
                    </a:lnTo>
                    <a:lnTo>
                      <a:pt x="96" y="1680"/>
                    </a:lnTo>
                    <a:close/>
                  </a:path>
                </a:pathLst>
              </a:custGeom>
              <a:solidFill>
                <a:schemeClr val="tx1"/>
              </a:solidFill>
              <a:ln w="9525">
                <a:solidFill>
                  <a:schemeClr val="tx1"/>
                </a:solidFill>
                <a:round/>
                <a:headEnd/>
                <a:tailEnd/>
              </a:ln>
            </p:spPr>
            <p:txBody>
              <a:bodyPr wrap="none" anchor="ctr"/>
              <a:lstStyle/>
              <a:p>
                <a:endParaRPr lang="en-US"/>
              </a:p>
            </p:txBody>
          </p:sp>
          <p:sp>
            <p:nvSpPr>
              <p:cNvPr id="223" name="Text Box 8"/>
              <p:cNvSpPr txBox="1">
                <a:spLocks noChangeArrowheads="1"/>
              </p:cNvSpPr>
              <p:nvPr/>
            </p:nvSpPr>
            <p:spPr bwMode="auto">
              <a:xfrm rot="2530110">
                <a:off x="3422" y="1914"/>
                <a:ext cx="624" cy="601"/>
              </a:xfrm>
              <a:prstGeom prst="rect">
                <a:avLst/>
              </a:prstGeom>
              <a:noFill/>
              <a:ln w="9525">
                <a:noFill/>
                <a:miter lim="800000"/>
                <a:headEnd/>
                <a:tailEnd/>
              </a:ln>
            </p:spPr>
            <p:txBody>
              <a:bodyPr>
                <a:spAutoFit/>
              </a:bodyPr>
              <a:lstStyle/>
              <a:p>
                <a:pPr algn="ctr"/>
                <a:r>
                  <a:rPr lang="en-US" sz="900" dirty="0"/>
                  <a:t>Satellite Down Link</a:t>
                </a:r>
              </a:p>
            </p:txBody>
          </p:sp>
        </p:grpSp>
        <p:grpSp>
          <p:nvGrpSpPr>
            <p:cNvPr id="6" name="Group 9"/>
            <p:cNvGrpSpPr>
              <a:grpSpLocks/>
            </p:cNvGrpSpPr>
            <p:nvPr/>
          </p:nvGrpSpPr>
          <p:grpSpPr bwMode="auto">
            <a:xfrm>
              <a:off x="4115318" y="1373187"/>
              <a:ext cx="1558496" cy="764640"/>
              <a:chOff x="1922" y="2018"/>
              <a:chExt cx="668" cy="463"/>
            </a:xfrm>
          </p:grpSpPr>
          <p:sp>
            <p:nvSpPr>
              <p:cNvPr id="174" name="Freeform 10"/>
              <p:cNvSpPr>
                <a:spLocks/>
              </p:cNvSpPr>
              <p:nvPr/>
            </p:nvSpPr>
            <p:spPr bwMode="auto">
              <a:xfrm>
                <a:off x="2200" y="2252"/>
                <a:ext cx="172" cy="139"/>
              </a:xfrm>
              <a:custGeom>
                <a:avLst/>
                <a:gdLst>
                  <a:gd name="T0" fmla="*/ 0 w 861"/>
                  <a:gd name="T1" fmla="*/ 0 h 697"/>
                  <a:gd name="T2" fmla="*/ 0 w 861"/>
                  <a:gd name="T3" fmla="*/ 0 h 697"/>
                  <a:gd name="T4" fmla="*/ 0 w 861"/>
                  <a:gd name="T5" fmla="*/ 0 h 697"/>
                  <a:gd name="T6" fmla="*/ 0 w 861"/>
                  <a:gd name="T7" fmla="*/ 0 h 697"/>
                  <a:gd name="T8" fmla="*/ 0 w 861"/>
                  <a:gd name="T9" fmla="*/ 0 h 697"/>
                  <a:gd name="T10" fmla="*/ 0 w 861"/>
                  <a:gd name="T11" fmla="*/ 0 h 697"/>
                  <a:gd name="T12" fmla="*/ 0 w 861"/>
                  <a:gd name="T13" fmla="*/ 0 h 697"/>
                  <a:gd name="T14" fmla="*/ 0 w 861"/>
                  <a:gd name="T15" fmla="*/ 0 h 697"/>
                  <a:gd name="T16" fmla="*/ 0 w 861"/>
                  <a:gd name="T17" fmla="*/ 0 h 697"/>
                  <a:gd name="T18" fmla="*/ 0 w 861"/>
                  <a:gd name="T19" fmla="*/ 0 h 697"/>
                  <a:gd name="T20" fmla="*/ 0 w 861"/>
                  <a:gd name="T21" fmla="*/ 0 h 697"/>
                  <a:gd name="T22" fmla="*/ 0 w 861"/>
                  <a:gd name="T23" fmla="*/ 0 h 697"/>
                  <a:gd name="T24" fmla="*/ 0 w 861"/>
                  <a:gd name="T25" fmla="*/ 0 h 697"/>
                  <a:gd name="T26" fmla="*/ 0 w 861"/>
                  <a:gd name="T27" fmla="*/ 0 h 697"/>
                  <a:gd name="T28" fmla="*/ 0 w 861"/>
                  <a:gd name="T29" fmla="*/ 0 h 697"/>
                  <a:gd name="T30" fmla="*/ 0 w 861"/>
                  <a:gd name="T31" fmla="*/ 0 h 697"/>
                  <a:gd name="T32" fmla="*/ 0 w 861"/>
                  <a:gd name="T33" fmla="*/ 0 h 697"/>
                  <a:gd name="T34" fmla="*/ 0 w 861"/>
                  <a:gd name="T35" fmla="*/ 0 h 697"/>
                  <a:gd name="T36" fmla="*/ 0 w 861"/>
                  <a:gd name="T37" fmla="*/ 0 h 697"/>
                  <a:gd name="T38" fmla="*/ 0 w 861"/>
                  <a:gd name="T39" fmla="*/ 0 h 697"/>
                  <a:gd name="T40" fmla="*/ 0 w 861"/>
                  <a:gd name="T41" fmla="*/ 0 h 697"/>
                  <a:gd name="T42" fmla="*/ 0 w 861"/>
                  <a:gd name="T43" fmla="*/ 0 h 697"/>
                  <a:gd name="T44" fmla="*/ 0 w 861"/>
                  <a:gd name="T45" fmla="*/ 0 h 697"/>
                  <a:gd name="T46" fmla="*/ 0 w 861"/>
                  <a:gd name="T47" fmla="*/ 0 h 697"/>
                  <a:gd name="T48" fmla="*/ 0 w 861"/>
                  <a:gd name="T49" fmla="*/ 0 h 697"/>
                  <a:gd name="T50" fmla="*/ 0 w 861"/>
                  <a:gd name="T51" fmla="*/ 0 h 697"/>
                  <a:gd name="T52" fmla="*/ 0 w 861"/>
                  <a:gd name="T53" fmla="*/ 0 h 697"/>
                  <a:gd name="T54" fmla="*/ 0 w 861"/>
                  <a:gd name="T55" fmla="*/ 0 h 697"/>
                  <a:gd name="T56" fmla="*/ 0 w 861"/>
                  <a:gd name="T57" fmla="*/ 0 h 697"/>
                  <a:gd name="T58" fmla="*/ 0 w 861"/>
                  <a:gd name="T59" fmla="*/ 0 h 697"/>
                  <a:gd name="T60" fmla="*/ 0 w 861"/>
                  <a:gd name="T61" fmla="*/ 0 h 697"/>
                  <a:gd name="T62" fmla="*/ 0 w 861"/>
                  <a:gd name="T63" fmla="*/ 0 h 697"/>
                  <a:gd name="T64" fmla="*/ 0 w 861"/>
                  <a:gd name="T65" fmla="*/ 0 h 697"/>
                  <a:gd name="T66" fmla="*/ 0 w 861"/>
                  <a:gd name="T67" fmla="*/ 0 h 697"/>
                  <a:gd name="T68" fmla="*/ 0 w 861"/>
                  <a:gd name="T69" fmla="*/ 0 h 697"/>
                  <a:gd name="T70" fmla="*/ 0 w 861"/>
                  <a:gd name="T71" fmla="*/ 0 h 697"/>
                  <a:gd name="T72" fmla="*/ 0 w 861"/>
                  <a:gd name="T73" fmla="*/ 0 h 697"/>
                  <a:gd name="T74" fmla="*/ 0 w 861"/>
                  <a:gd name="T75" fmla="*/ 0 h 697"/>
                  <a:gd name="T76" fmla="*/ 0 w 861"/>
                  <a:gd name="T77" fmla="*/ 0 h 6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1"/>
                  <a:gd name="T118" fmla="*/ 0 h 697"/>
                  <a:gd name="T119" fmla="*/ 861 w 861"/>
                  <a:gd name="T120" fmla="*/ 697 h 6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1" h="697">
                    <a:moveTo>
                      <a:pt x="0" y="422"/>
                    </a:moveTo>
                    <a:lnTo>
                      <a:pt x="23" y="396"/>
                    </a:lnTo>
                    <a:lnTo>
                      <a:pt x="48" y="367"/>
                    </a:lnTo>
                    <a:lnTo>
                      <a:pt x="76" y="340"/>
                    </a:lnTo>
                    <a:lnTo>
                      <a:pt x="108" y="309"/>
                    </a:lnTo>
                    <a:lnTo>
                      <a:pt x="140" y="281"/>
                    </a:lnTo>
                    <a:lnTo>
                      <a:pt x="171" y="257"/>
                    </a:lnTo>
                    <a:lnTo>
                      <a:pt x="200" y="236"/>
                    </a:lnTo>
                    <a:lnTo>
                      <a:pt x="246" y="205"/>
                    </a:lnTo>
                    <a:lnTo>
                      <a:pt x="288" y="179"/>
                    </a:lnTo>
                    <a:lnTo>
                      <a:pt x="334" y="153"/>
                    </a:lnTo>
                    <a:lnTo>
                      <a:pt x="389" y="123"/>
                    </a:lnTo>
                    <a:lnTo>
                      <a:pt x="447" y="95"/>
                    </a:lnTo>
                    <a:lnTo>
                      <a:pt x="499" y="74"/>
                    </a:lnTo>
                    <a:lnTo>
                      <a:pt x="561" y="54"/>
                    </a:lnTo>
                    <a:lnTo>
                      <a:pt x="624" y="33"/>
                    </a:lnTo>
                    <a:lnTo>
                      <a:pt x="686" y="19"/>
                    </a:lnTo>
                    <a:lnTo>
                      <a:pt x="780" y="0"/>
                    </a:lnTo>
                    <a:lnTo>
                      <a:pt x="861" y="275"/>
                    </a:lnTo>
                    <a:lnTo>
                      <a:pt x="806" y="286"/>
                    </a:lnTo>
                    <a:lnTo>
                      <a:pt x="731" y="303"/>
                    </a:lnTo>
                    <a:lnTo>
                      <a:pt x="666" y="322"/>
                    </a:lnTo>
                    <a:lnTo>
                      <a:pt x="598" y="343"/>
                    </a:lnTo>
                    <a:lnTo>
                      <a:pt x="544" y="364"/>
                    </a:lnTo>
                    <a:lnTo>
                      <a:pt x="493" y="386"/>
                    </a:lnTo>
                    <a:lnTo>
                      <a:pt x="449" y="406"/>
                    </a:lnTo>
                    <a:lnTo>
                      <a:pt x="404" y="431"/>
                    </a:lnTo>
                    <a:lnTo>
                      <a:pt x="365" y="455"/>
                    </a:lnTo>
                    <a:lnTo>
                      <a:pt x="322" y="482"/>
                    </a:lnTo>
                    <a:lnTo>
                      <a:pt x="285" y="508"/>
                    </a:lnTo>
                    <a:lnTo>
                      <a:pt x="253" y="532"/>
                    </a:lnTo>
                    <a:lnTo>
                      <a:pt x="225" y="554"/>
                    </a:lnTo>
                    <a:lnTo>
                      <a:pt x="194" y="582"/>
                    </a:lnTo>
                    <a:lnTo>
                      <a:pt x="169" y="606"/>
                    </a:lnTo>
                    <a:lnTo>
                      <a:pt x="142" y="629"/>
                    </a:lnTo>
                    <a:lnTo>
                      <a:pt x="120" y="652"/>
                    </a:lnTo>
                    <a:lnTo>
                      <a:pt x="104" y="671"/>
                    </a:lnTo>
                    <a:lnTo>
                      <a:pt x="81" y="697"/>
                    </a:lnTo>
                    <a:lnTo>
                      <a:pt x="0" y="422"/>
                    </a:lnTo>
                    <a:close/>
                  </a:path>
                </a:pathLst>
              </a:custGeom>
              <a:solidFill>
                <a:srgbClr val="9F9F9F"/>
              </a:solidFill>
              <a:ln w="3175">
                <a:solidFill>
                  <a:srgbClr val="000000"/>
                </a:solidFill>
                <a:round/>
                <a:headEnd/>
                <a:tailEnd/>
              </a:ln>
            </p:spPr>
            <p:txBody>
              <a:bodyPr/>
              <a:lstStyle/>
              <a:p>
                <a:endParaRPr lang="en-US"/>
              </a:p>
            </p:txBody>
          </p:sp>
          <p:grpSp>
            <p:nvGrpSpPr>
              <p:cNvPr id="175" name="Group 11"/>
              <p:cNvGrpSpPr>
                <a:grpSpLocks/>
              </p:cNvGrpSpPr>
              <p:nvPr/>
            </p:nvGrpSpPr>
            <p:grpSpPr bwMode="auto">
              <a:xfrm>
                <a:off x="2235" y="2217"/>
                <a:ext cx="86" cy="106"/>
                <a:chOff x="2235" y="2217"/>
                <a:chExt cx="86" cy="106"/>
              </a:xfrm>
            </p:grpSpPr>
            <p:sp>
              <p:nvSpPr>
                <p:cNvPr id="217" name="Line 12"/>
                <p:cNvSpPr>
                  <a:spLocks noChangeShapeType="1"/>
                </p:cNvSpPr>
                <p:nvPr/>
              </p:nvSpPr>
              <p:spPr bwMode="auto">
                <a:xfrm flipH="1">
                  <a:off x="2243" y="2219"/>
                  <a:ext cx="68" cy="104"/>
                </a:xfrm>
                <a:prstGeom prst="line">
                  <a:avLst/>
                </a:prstGeom>
                <a:noFill/>
                <a:ln w="6350">
                  <a:solidFill>
                    <a:srgbClr val="000000"/>
                  </a:solidFill>
                  <a:round/>
                  <a:headEnd/>
                  <a:tailEnd/>
                </a:ln>
              </p:spPr>
              <p:txBody>
                <a:bodyPr/>
                <a:lstStyle/>
                <a:p>
                  <a:endParaRPr lang="en-US"/>
                </a:p>
              </p:txBody>
            </p:sp>
            <p:sp>
              <p:nvSpPr>
                <p:cNvPr id="218" name="Line 13"/>
                <p:cNvSpPr>
                  <a:spLocks noChangeShapeType="1"/>
                </p:cNvSpPr>
                <p:nvPr/>
              </p:nvSpPr>
              <p:spPr bwMode="auto">
                <a:xfrm flipH="1" flipV="1">
                  <a:off x="2237" y="2253"/>
                  <a:ext cx="84" cy="30"/>
                </a:xfrm>
                <a:prstGeom prst="line">
                  <a:avLst/>
                </a:prstGeom>
                <a:noFill/>
                <a:ln w="6350">
                  <a:solidFill>
                    <a:srgbClr val="000000"/>
                  </a:solidFill>
                  <a:round/>
                  <a:headEnd/>
                  <a:tailEnd/>
                </a:ln>
              </p:spPr>
              <p:txBody>
                <a:bodyPr/>
                <a:lstStyle/>
                <a:p>
                  <a:endParaRPr lang="en-US"/>
                </a:p>
              </p:txBody>
            </p:sp>
            <p:sp>
              <p:nvSpPr>
                <p:cNvPr id="219" name="Line 14"/>
                <p:cNvSpPr>
                  <a:spLocks noChangeShapeType="1"/>
                </p:cNvSpPr>
                <p:nvPr/>
              </p:nvSpPr>
              <p:spPr bwMode="auto">
                <a:xfrm>
                  <a:off x="2311" y="2217"/>
                  <a:ext cx="10" cy="66"/>
                </a:xfrm>
                <a:prstGeom prst="line">
                  <a:avLst/>
                </a:prstGeom>
                <a:noFill/>
                <a:ln w="6350">
                  <a:solidFill>
                    <a:srgbClr val="000000"/>
                  </a:solidFill>
                  <a:round/>
                  <a:headEnd/>
                  <a:tailEnd/>
                </a:ln>
              </p:spPr>
              <p:txBody>
                <a:bodyPr/>
                <a:lstStyle/>
                <a:p>
                  <a:endParaRPr lang="en-US"/>
                </a:p>
              </p:txBody>
            </p:sp>
            <p:sp>
              <p:nvSpPr>
                <p:cNvPr id="220" name="Line 15"/>
                <p:cNvSpPr>
                  <a:spLocks noChangeShapeType="1"/>
                </p:cNvSpPr>
                <p:nvPr/>
              </p:nvSpPr>
              <p:spPr bwMode="auto">
                <a:xfrm flipH="1">
                  <a:off x="2242" y="2283"/>
                  <a:ext cx="79" cy="40"/>
                </a:xfrm>
                <a:prstGeom prst="line">
                  <a:avLst/>
                </a:prstGeom>
                <a:noFill/>
                <a:ln w="6350">
                  <a:solidFill>
                    <a:srgbClr val="000000"/>
                  </a:solidFill>
                  <a:round/>
                  <a:headEnd/>
                  <a:tailEnd/>
                </a:ln>
              </p:spPr>
              <p:txBody>
                <a:bodyPr/>
                <a:lstStyle/>
                <a:p>
                  <a:endParaRPr lang="en-US"/>
                </a:p>
              </p:txBody>
            </p:sp>
            <p:sp>
              <p:nvSpPr>
                <p:cNvPr id="221" name="Line 16"/>
                <p:cNvSpPr>
                  <a:spLocks noChangeShapeType="1"/>
                </p:cNvSpPr>
                <p:nvPr/>
              </p:nvSpPr>
              <p:spPr bwMode="auto">
                <a:xfrm flipH="1" flipV="1">
                  <a:off x="2235" y="2252"/>
                  <a:ext cx="8" cy="71"/>
                </a:xfrm>
                <a:prstGeom prst="line">
                  <a:avLst/>
                </a:prstGeom>
                <a:noFill/>
                <a:ln w="6350">
                  <a:solidFill>
                    <a:srgbClr val="000000"/>
                  </a:solidFill>
                  <a:round/>
                  <a:headEnd/>
                  <a:tailEnd/>
                </a:ln>
              </p:spPr>
              <p:txBody>
                <a:bodyPr/>
                <a:lstStyle/>
                <a:p>
                  <a:endParaRPr lang="en-US"/>
                </a:p>
              </p:txBody>
            </p:sp>
          </p:grpSp>
          <p:grpSp>
            <p:nvGrpSpPr>
              <p:cNvPr id="176" name="Group 17"/>
              <p:cNvGrpSpPr>
                <a:grpSpLocks/>
              </p:cNvGrpSpPr>
              <p:nvPr/>
            </p:nvGrpSpPr>
            <p:grpSpPr bwMode="auto">
              <a:xfrm>
                <a:off x="2145" y="2190"/>
                <a:ext cx="215" cy="118"/>
                <a:chOff x="2145" y="2190"/>
                <a:chExt cx="215" cy="118"/>
              </a:xfrm>
            </p:grpSpPr>
            <p:sp>
              <p:nvSpPr>
                <p:cNvPr id="215" name="Line 18"/>
                <p:cNvSpPr>
                  <a:spLocks noChangeShapeType="1"/>
                </p:cNvSpPr>
                <p:nvPr/>
              </p:nvSpPr>
              <p:spPr bwMode="auto">
                <a:xfrm flipV="1">
                  <a:off x="2147" y="2190"/>
                  <a:ext cx="213" cy="118"/>
                </a:xfrm>
                <a:prstGeom prst="line">
                  <a:avLst/>
                </a:prstGeom>
                <a:noFill/>
                <a:ln w="12700">
                  <a:solidFill>
                    <a:srgbClr val="BFBFBF"/>
                  </a:solidFill>
                  <a:round/>
                  <a:headEnd/>
                  <a:tailEnd/>
                </a:ln>
              </p:spPr>
              <p:txBody>
                <a:bodyPr/>
                <a:lstStyle/>
                <a:p>
                  <a:endParaRPr lang="en-US"/>
                </a:p>
              </p:txBody>
            </p:sp>
            <p:sp>
              <p:nvSpPr>
                <p:cNvPr id="216" name="Line 19"/>
                <p:cNvSpPr>
                  <a:spLocks noChangeShapeType="1"/>
                </p:cNvSpPr>
                <p:nvPr/>
              </p:nvSpPr>
              <p:spPr bwMode="auto">
                <a:xfrm flipV="1">
                  <a:off x="2145" y="2190"/>
                  <a:ext cx="215" cy="118"/>
                </a:xfrm>
                <a:prstGeom prst="line">
                  <a:avLst/>
                </a:prstGeom>
                <a:noFill/>
                <a:ln w="3175">
                  <a:solidFill>
                    <a:srgbClr val="000000"/>
                  </a:solidFill>
                  <a:round/>
                  <a:headEnd/>
                  <a:tailEnd/>
                </a:ln>
              </p:spPr>
              <p:txBody>
                <a:bodyPr/>
                <a:lstStyle/>
                <a:p>
                  <a:endParaRPr lang="en-US"/>
                </a:p>
              </p:txBody>
            </p:sp>
          </p:grpSp>
          <p:grpSp>
            <p:nvGrpSpPr>
              <p:cNvPr id="177" name="Group 20"/>
              <p:cNvGrpSpPr>
                <a:grpSpLocks/>
              </p:cNvGrpSpPr>
              <p:nvPr/>
            </p:nvGrpSpPr>
            <p:grpSpPr bwMode="auto">
              <a:xfrm>
                <a:off x="2143" y="2124"/>
                <a:ext cx="163" cy="119"/>
                <a:chOff x="2143" y="2124"/>
                <a:chExt cx="163" cy="119"/>
              </a:xfrm>
            </p:grpSpPr>
            <p:grpSp>
              <p:nvGrpSpPr>
                <p:cNvPr id="208" name="Group 21"/>
                <p:cNvGrpSpPr>
                  <a:grpSpLocks/>
                </p:cNvGrpSpPr>
                <p:nvPr/>
              </p:nvGrpSpPr>
              <p:grpSpPr bwMode="auto">
                <a:xfrm>
                  <a:off x="2143" y="2124"/>
                  <a:ext cx="163" cy="119"/>
                  <a:chOff x="2143" y="2124"/>
                  <a:chExt cx="163" cy="119"/>
                </a:xfrm>
              </p:grpSpPr>
              <p:sp>
                <p:nvSpPr>
                  <p:cNvPr id="212" name="Freeform 22"/>
                  <p:cNvSpPr>
                    <a:spLocks/>
                  </p:cNvSpPr>
                  <p:nvPr/>
                </p:nvSpPr>
                <p:spPr bwMode="auto">
                  <a:xfrm>
                    <a:off x="2143" y="2124"/>
                    <a:ext cx="129" cy="119"/>
                  </a:xfrm>
                  <a:custGeom>
                    <a:avLst/>
                    <a:gdLst>
                      <a:gd name="T0" fmla="*/ 0 w 645"/>
                      <a:gd name="T1" fmla="*/ 0 h 595"/>
                      <a:gd name="T2" fmla="*/ 0 w 645"/>
                      <a:gd name="T3" fmla="*/ 0 h 595"/>
                      <a:gd name="T4" fmla="*/ 0 w 645"/>
                      <a:gd name="T5" fmla="*/ 0 h 595"/>
                      <a:gd name="T6" fmla="*/ 0 w 645"/>
                      <a:gd name="T7" fmla="*/ 0 h 595"/>
                      <a:gd name="T8" fmla="*/ 0 w 645"/>
                      <a:gd name="T9" fmla="*/ 0 h 595"/>
                      <a:gd name="T10" fmla="*/ 0 60000 65536"/>
                      <a:gd name="T11" fmla="*/ 0 60000 65536"/>
                      <a:gd name="T12" fmla="*/ 0 60000 65536"/>
                      <a:gd name="T13" fmla="*/ 0 60000 65536"/>
                      <a:gd name="T14" fmla="*/ 0 60000 65536"/>
                      <a:gd name="T15" fmla="*/ 0 w 645"/>
                      <a:gd name="T16" fmla="*/ 0 h 595"/>
                      <a:gd name="T17" fmla="*/ 645 w 645"/>
                      <a:gd name="T18" fmla="*/ 595 h 595"/>
                    </a:gdLst>
                    <a:ahLst/>
                    <a:cxnLst>
                      <a:cxn ang="T10">
                        <a:pos x="T0" y="T1"/>
                      </a:cxn>
                      <a:cxn ang="T11">
                        <a:pos x="T2" y="T3"/>
                      </a:cxn>
                      <a:cxn ang="T12">
                        <a:pos x="T4" y="T5"/>
                      </a:cxn>
                      <a:cxn ang="T13">
                        <a:pos x="T6" y="T7"/>
                      </a:cxn>
                      <a:cxn ang="T14">
                        <a:pos x="T8" y="T9"/>
                      </a:cxn>
                    </a:cxnLst>
                    <a:rect l="T15" t="T16" r="T17" b="T18"/>
                    <a:pathLst>
                      <a:path w="645" h="595">
                        <a:moveTo>
                          <a:pt x="0" y="280"/>
                        </a:moveTo>
                        <a:lnTo>
                          <a:pt x="467" y="0"/>
                        </a:lnTo>
                        <a:lnTo>
                          <a:pt x="645" y="316"/>
                        </a:lnTo>
                        <a:lnTo>
                          <a:pt x="182" y="595"/>
                        </a:lnTo>
                        <a:lnTo>
                          <a:pt x="0" y="280"/>
                        </a:lnTo>
                        <a:close/>
                      </a:path>
                    </a:pathLst>
                  </a:custGeom>
                  <a:solidFill>
                    <a:srgbClr val="BFDFFF"/>
                  </a:solidFill>
                  <a:ln w="3175">
                    <a:solidFill>
                      <a:srgbClr val="000000"/>
                    </a:solidFill>
                    <a:round/>
                    <a:headEnd/>
                    <a:tailEnd/>
                  </a:ln>
                </p:spPr>
                <p:txBody>
                  <a:bodyPr/>
                  <a:lstStyle/>
                  <a:p>
                    <a:endParaRPr lang="en-US"/>
                  </a:p>
                </p:txBody>
              </p:sp>
              <p:sp>
                <p:nvSpPr>
                  <p:cNvPr id="213" name="Freeform 23"/>
                  <p:cNvSpPr>
                    <a:spLocks/>
                  </p:cNvSpPr>
                  <p:nvPr/>
                </p:nvSpPr>
                <p:spPr bwMode="auto">
                  <a:xfrm>
                    <a:off x="2236" y="2124"/>
                    <a:ext cx="70" cy="71"/>
                  </a:xfrm>
                  <a:custGeom>
                    <a:avLst/>
                    <a:gdLst>
                      <a:gd name="T0" fmla="*/ 0 w 349"/>
                      <a:gd name="T1" fmla="*/ 0 h 354"/>
                      <a:gd name="T2" fmla="*/ 0 w 349"/>
                      <a:gd name="T3" fmla="*/ 0 h 354"/>
                      <a:gd name="T4" fmla="*/ 0 w 349"/>
                      <a:gd name="T5" fmla="*/ 0 h 354"/>
                      <a:gd name="T6" fmla="*/ 0 w 349"/>
                      <a:gd name="T7" fmla="*/ 0 h 354"/>
                      <a:gd name="T8" fmla="*/ 0 w 349"/>
                      <a:gd name="T9" fmla="*/ 0 h 354"/>
                      <a:gd name="T10" fmla="*/ 0 60000 65536"/>
                      <a:gd name="T11" fmla="*/ 0 60000 65536"/>
                      <a:gd name="T12" fmla="*/ 0 60000 65536"/>
                      <a:gd name="T13" fmla="*/ 0 60000 65536"/>
                      <a:gd name="T14" fmla="*/ 0 60000 65536"/>
                      <a:gd name="T15" fmla="*/ 0 w 349"/>
                      <a:gd name="T16" fmla="*/ 0 h 354"/>
                      <a:gd name="T17" fmla="*/ 349 w 349"/>
                      <a:gd name="T18" fmla="*/ 354 h 354"/>
                    </a:gdLst>
                    <a:ahLst/>
                    <a:cxnLst>
                      <a:cxn ang="T10">
                        <a:pos x="T0" y="T1"/>
                      </a:cxn>
                      <a:cxn ang="T11">
                        <a:pos x="T2" y="T3"/>
                      </a:cxn>
                      <a:cxn ang="T12">
                        <a:pos x="T4" y="T5"/>
                      </a:cxn>
                      <a:cxn ang="T13">
                        <a:pos x="T6" y="T7"/>
                      </a:cxn>
                      <a:cxn ang="T14">
                        <a:pos x="T8" y="T9"/>
                      </a:cxn>
                    </a:cxnLst>
                    <a:rect l="T15" t="T16" r="T17" b="T18"/>
                    <a:pathLst>
                      <a:path w="349" h="354">
                        <a:moveTo>
                          <a:pt x="0" y="0"/>
                        </a:moveTo>
                        <a:lnTo>
                          <a:pt x="257" y="185"/>
                        </a:lnTo>
                        <a:lnTo>
                          <a:pt x="349" y="354"/>
                        </a:lnTo>
                        <a:lnTo>
                          <a:pt x="178" y="315"/>
                        </a:lnTo>
                        <a:lnTo>
                          <a:pt x="0" y="0"/>
                        </a:lnTo>
                        <a:close/>
                      </a:path>
                    </a:pathLst>
                  </a:custGeom>
                  <a:solidFill>
                    <a:srgbClr val="BFBFBF"/>
                  </a:solidFill>
                  <a:ln w="3175">
                    <a:solidFill>
                      <a:srgbClr val="000000"/>
                    </a:solidFill>
                    <a:round/>
                    <a:headEnd/>
                    <a:tailEnd/>
                  </a:ln>
                </p:spPr>
                <p:txBody>
                  <a:bodyPr/>
                  <a:lstStyle/>
                  <a:p>
                    <a:endParaRPr lang="en-US"/>
                  </a:p>
                </p:txBody>
              </p:sp>
              <p:sp>
                <p:nvSpPr>
                  <p:cNvPr id="214" name="Freeform 24"/>
                  <p:cNvSpPr>
                    <a:spLocks/>
                  </p:cNvSpPr>
                  <p:nvPr/>
                </p:nvSpPr>
                <p:spPr bwMode="auto">
                  <a:xfrm>
                    <a:off x="2180" y="2187"/>
                    <a:ext cx="126" cy="56"/>
                  </a:xfrm>
                  <a:custGeom>
                    <a:avLst/>
                    <a:gdLst>
                      <a:gd name="T0" fmla="*/ 0 w 630"/>
                      <a:gd name="T1" fmla="*/ 0 h 279"/>
                      <a:gd name="T2" fmla="*/ 0 w 630"/>
                      <a:gd name="T3" fmla="*/ 0 h 279"/>
                      <a:gd name="T4" fmla="*/ 0 w 630"/>
                      <a:gd name="T5" fmla="*/ 0 h 279"/>
                      <a:gd name="T6" fmla="*/ 0 w 630"/>
                      <a:gd name="T7" fmla="*/ 0 h 279"/>
                      <a:gd name="T8" fmla="*/ 0 w 630"/>
                      <a:gd name="T9" fmla="*/ 0 h 279"/>
                      <a:gd name="T10" fmla="*/ 0 60000 65536"/>
                      <a:gd name="T11" fmla="*/ 0 60000 65536"/>
                      <a:gd name="T12" fmla="*/ 0 60000 65536"/>
                      <a:gd name="T13" fmla="*/ 0 60000 65536"/>
                      <a:gd name="T14" fmla="*/ 0 60000 65536"/>
                      <a:gd name="T15" fmla="*/ 0 w 630"/>
                      <a:gd name="T16" fmla="*/ 0 h 279"/>
                      <a:gd name="T17" fmla="*/ 630 w 630"/>
                      <a:gd name="T18" fmla="*/ 279 h 279"/>
                    </a:gdLst>
                    <a:ahLst/>
                    <a:cxnLst>
                      <a:cxn ang="T10">
                        <a:pos x="T0" y="T1"/>
                      </a:cxn>
                      <a:cxn ang="T11">
                        <a:pos x="T2" y="T3"/>
                      </a:cxn>
                      <a:cxn ang="T12">
                        <a:pos x="T4" y="T5"/>
                      </a:cxn>
                      <a:cxn ang="T13">
                        <a:pos x="T6" y="T7"/>
                      </a:cxn>
                      <a:cxn ang="T14">
                        <a:pos x="T8" y="T9"/>
                      </a:cxn>
                    </a:cxnLst>
                    <a:rect l="T15" t="T16" r="T17" b="T18"/>
                    <a:pathLst>
                      <a:path w="630" h="279">
                        <a:moveTo>
                          <a:pt x="0" y="279"/>
                        </a:moveTo>
                        <a:lnTo>
                          <a:pt x="462" y="0"/>
                        </a:lnTo>
                        <a:lnTo>
                          <a:pt x="630" y="36"/>
                        </a:lnTo>
                        <a:lnTo>
                          <a:pt x="280" y="229"/>
                        </a:lnTo>
                        <a:lnTo>
                          <a:pt x="0" y="279"/>
                        </a:lnTo>
                        <a:close/>
                      </a:path>
                    </a:pathLst>
                  </a:custGeom>
                  <a:solidFill>
                    <a:srgbClr val="9F9F9F"/>
                  </a:solidFill>
                  <a:ln w="3175">
                    <a:solidFill>
                      <a:srgbClr val="000000"/>
                    </a:solidFill>
                    <a:round/>
                    <a:headEnd/>
                    <a:tailEnd/>
                  </a:ln>
                </p:spPr>
                <p:txBody>
                  <a:bodyPr/>
                  <a:lstStyle/>
                  <a:p>
                    <a:endParaRPr lang="en-US"/>
                  </a:p>
                </p:txBody>
              </p:sp>
            </p:grpSp>
            <p:grpSp>
              <p:nvGrpSpPr>
                <p:cNvPr id="209" name="Group 25"/>
                <p:cNvGrpSpPr>
                  <a:grpSpLocks/>
                </p:cNvGrpSpPr>
                <p:nvPr/>
              </p:nvGrpSpPr>
              <p:grpSpPr bwMode="auto">
                <a:xfrm>
                  <a:off x="2170" y="2152"/>
                  <a:ext cx="70" cy="53"/>
                  <a:chOff x="2170" y="2152"/>
                  <a:chExt cx="70" cy="53"/>
                </a:xfrm>
              </p:grpSpPr>
              <p:sp>
                <p:nvSpPr>
                  <p:cNvPr id="210" name="Oval 26"/>
                  <p:cNvSpPr>
                    <a:spLocks noChangeArrowheads="1"/>
                  </p:cNvSpPr>
                  <p:nvPr/>
                </p:nvSpPr>
                <p:spPr bwMode="auto">
                  <a:xfrm>
                    <a:off x="2170" y="2172"/>
                    <a:ext cx="33" cy="33"/>
                  </a:xfrm>
                  <a:prstGeom prst="ellipse">
                    <a:avLst/>
                  </a:prstGeom>
                  <a:solidFill>
                    <a:srgbClr val="3F7FFF"/>
                  </a:solidFill>
                  <a:ln w="3175">
                    <a:solidFill>
                      <a:srgbClr val="000000"/>
                    </a:solidFill>
                    <a:round/>
                    <a:headEnd/>
                    <a:tailEnd/>
                  </a:ln>
                </p:spPr>
                <p:txBody>
                  <a:bodyPr/>
                  <a:lstStyle/>
                  <a:p>
                    <a:endParaRPr lang="en-US"/>
                  </a:p>
                </p:txBody>
              </p:sp>
              <p:sp>
                <p:nvSpPr>
                  <p:cNvPr id="211" name="Oval 27"/>
                  <p:cNvSpPr>
                    <a:spLocks noChangeArrowheads="1"/>
                  </p:cNvSpPr>
                  <p:nvPr/>
                </p:nvSpPr>
                <p:spPr bwMode="auto">
                  <a:xfrm>
                    <a:off x="2207" y="2152"/>
                    <a:ext cx="33" cy="33"/>
                  </a:xfrm>
                  <a:prstGeom prst="ellipse">
                    <a:avLst/>
                  </a:prstGeom>
                  <a:solidFill>
                    <a:srgbClr val="3F7FFF"/>
                  </a:solidFill>
                  <a:ln w="3175">
                    <a:solidFill>
                      <a:srgbClr val="000000"/>
                    </a:solidFill>
                    <a:round/>
                    <a:headEnd/>
                    <a:tailEnd/>
                  </a:ln>
                </p:spPr>
                <p:txBody>
                  <a:bodyPr/>
                  <a:lstStyle/>
                  <a:p>
                    <a:endParaRPr lang="en-US"/>
                  </a:p>
                </p:txBody>
              </p:sp>
            </p:grpSp>
          </p:grpSp>
          <p:grpSp>
            <p:nvGrpSpPr>
              <p:cNvPr id="178" name="Group 28"/>
              <p:cNvGrpSpPr>
                <a:grpSpLocks/>
              </p:cNvGrpSpPr>
              <p:nvPr/>
            </p:nvGrpSpPr>
            <p:grpSpPr bwMode="auto">
              <a:xfrm>
                <a:off x="1922" y="2236"/>
                <a:ext cx="271" cy="245"/>
                <a:chOff x="1922" y="2236"/>
                <a:chExt cx="271" cy="245"/>
              </a:xfrm>
            </p:grpSpPr>
            <p:sp>
              <p:nvSpPr>
                <p:cNvPr id="195" name="Freeform 29"/>
                <p:cNvSpPr>
                  <a:spLocks/>
                </p:cNvSpPr>
                <p:nvPr/>
              </p:nvSpPr>
              <p:spPr bwMode="auto">
                <a:xfrm>
                  <a:off x="1922" y="2236"/>
                  <a:ext cx="271" cy="245"/>
                </a:xfrm>
                <a:custGeom>
                  <a:avLst/>
                  <a:gdLst>
                    <a:gd name="T0" fmla="*/ 0 w 1353"/>
                    <a:gd name="T1" fmla="*/ 0 h 1226"/>
                    <a:gd name="T2" fmla="*/ 0 w 1353"/>
                    <a:gd name="T3" fmla="*/ 0 h 1226"/>
                    <a:gd name="T4" fmla="*/ 0 w 1353"/>
                    <a:gd name="T5" fmla="*/ 0 h 1226"/>
                    <a:gd name="T6" fmla="*/ 0 w 1353"/>
                    <a:gd name="T7" fmla="*/ 0 h 1226"/>
                    <a:gd name="T8" fmla="*/ 0 w 1353"/>
                    <a:gd name="T9" fmla="*/ 0 h 1226"/>
                    <a:gd name="T10" fmla="*/ 0 60000 65536"/>
                    <a:gd name="T11" fmla="*/ 0 60000 65536"/>
                    <a:gd name="T12" fmla="*/ 0 60000 65536"/>
                    <a:gd name="T13" fmla="*/ 0 60000 65536"/>
                    <a:gd name="T14" fmla="*/ 0 60000 65536"/>
                    <a:gd name="T15" fmla="*/ 0 w 1353"/>
                    <a:gd name="T16" fmla="*/ 0 h 1226"/>
                    <a:gd name="T17" fmla="*/ 1353 w 1353"/>
                    <a:gd name="T18" fmla="*/ 1226 h 1226"/>
                  </a:gdLst>
                  <a:ahLst/>
                  <a:cxnLst>
                    <a:cxn ang="T10">
                      <a:pos x="T0" y="T1"/>
                    </a:cxn>
                    <a:cxn ang="T11">
                      <a:pos x="T2" y="T3"/>
                    </a:cxn>
                    <a:cxn ang="T12">
                      <a:pos x="T4" y="T5"/>
                    </a:cxn>
                    <a:cxn ang="T13">
                      <a:pos x="T6" y="T7"/>
                    </a:cxn>
                    <a:cxn ang="T14">
                      <a:pos x="T8" y="T9"/>
                    </a:cxn>
                  </a:cxnLst>
                  <a:rect l="T15" t="T16" r="T17" b="T18"/>
                  <a:pathLst>
                    <a:path w="1353" h="1226">
                      <a:moveTo>
                        <a:pt x="0" y="569"/>
                      </a:moveTo>
                      <a:lnTo>
                        <a:pt x="968" y="0"/>
                      </a:lnTo>
                      <a:lnTo>
                        <a:pt x="1353" y="657"/>
                      </a:lnTo>
                      <a:lnTo>
                        <a:pt x="385" y="1226"/>
                      </a:lnTo>
                      <a:lnTo>
                        <a:pt x="0" y="569"/>
                      </a:lnTo>
                      <a:close/>
                    </a:path>
                  </a:pathLst>
                </a:custGeom>
                <a:solidFill>
                  <a:srgbClr val="7F7F7F"/>
                </a:solidFill>
                <a:ln w="3175">
                  <a:solidFill>
                    <a:srgbClr val="000000"/>
                  </a:solidFill>
                  <a:round/>
                  <a:headEnd/>
                  <a:tailEnd/>
                </a:ln>
              </p:spPr>
              <p:txBody>
                <a:bodyPr/>
                <a:lstStyle/>
                <a:p>
                  <a:endParaRPr lang="en-US"/>
                </a:p>
              </p:txBody>
            </p:sp>
            <p:grpSp>
              <p:nvGrpSpPr>
                <p:cNvPr id="196" name="Group 30"/>
                <p:cNvGrpSpPr>
                  <a:grpSpLocks/>
                </p:cNvGrpSpPr>
                <p:nvPr/>
              </p:nvGrpSpPr>
              <p:grpSpPr bwMode="auto">
                <a:xfrm>
                  <a:off x="1939" y="2256"/>
                  <a:ext cx="236" cy="205"/>
                  <a:chOff x="1939" y="2256"/>
                  <a:chExt cx="236" cy="205"/>
                </a:xfrm>
              </p:grpSpPr>
              <p:grpSp>
                <p:nvGrpSpPr>
                  <p:cNvPr id="197" name="Group 31"/>
                  <p:cNvGrpSpPr>
                    <a:grpSpLocks/>
                  </p:cNvGrpSpPr>
                  <p:nvPr/>
                </p:nvGrpSpPr>
                <p:grpSpPr bwMode="auto">
                  <a:xfrm>
                    <a:off x="1956" y="2256"/>
                    <a:ext cx="204" cy="205"/>
                    <a:chOff x="1956" y="2256"/>
                    <a:chExt cx="204" cy="205"/>
                  </a:xfrm>
                </p:grpSpPr>
                <p:sp>
                  <p:nvSpPr>
                    <p:cNvPr id="203" name="Line 32"/>
                    <p:cNvSpPr>
                      <a:spLocks noChangeShapeType="1"/>
                    </p:cNvSpPr>
                    <p:nvPr/>
                  </p:nvSpPr>
                  <p:spPr bwMode="auto">
                    <a:xfrm>
                      <a:off x="2084" y="2256"/>
                      <a:ext cx="76" cy="131"/>
                    </a:xfrm>
                    <a:prstGeom prst="line">
                      <a:avLst/>
                    </a:prstGeom>
                    <a:noFill/>
                    <a:ln w="3175">
                      <a:solidFill>
                        <a:srgbClr val="000000"/>
                      </a:solidFill>
                      <a:round/>
                      <a:headEnd/>
                      <a:tailEnd/>
                    </a:ln>
                  </p:spPr>
                  <p:txBody>
                    <a:bodyPr/>
                    <a:lstStyle/>
                    <a:p>
                      <a:endParaRPr lang="en-US"/>
                    </a:p>
                  </p:txBody>
                </p:sp>
                <p:sp>
                  <p:nvSpPr>
                    <p:cNvPr id="204" name="Line 33"/>
                    <p:cNvSpPr>
                      <a:spLocks noChangeShapeType="1"/>
                    </p:cNvSpPr>
                    <p:nvPr/>
                  </p:nvSpPr>
                  <p:spPr bwMode="auto">
                    <a:xfrm>
                      <a:off x="2051" y="2276"/>
                      <a:ext cx="76" cy="129"/>
                    </a:xfrm>
                    <a:prstGeom prst="line">
                      <a:avLst/>
                    </a:prstGeom>
                    <a:noFill/>
                    <a:ln w="3175">
                      <a:solidFill>
                        <a:srgbClr val="000000"/>
                      </a:solidFill>
                      <a:round/>
                      <a:headEnd/>
                      <a:tailEnd/>
                    </a:ln>
                  </p:spPr>
                  <p:txBody>
                    <a:bodyPr/>
                    <a:lstStyle/>
                    <a:p>
                      <a:endParaRPr lang="en-US"/>
                    </a:p>
                  </p:txBody>
                </p:sp>
                <p:sp>
                  <p:nvSpPr>
                    <p:cNvPr id="205" name="Line 34"/>
                    <p:cNvSpPr>
                      <a:spLocks noChangeShapeType="1"/>
                    </p:cNvSpPr>
                    <p:nvPr/>
                  </p:nvSpPr>
                  <p:spPr bwMode="auto">
                    <a:xfrm>
                      <a:off x="2019" y="2294"/>
                      <a:ext cx="77" cy="130"/>
                    </a:xfrm>
                    <a:prstGeom prst="line">
                      <a:avLst/>
                    </a:prstGeom>
                    <a:noFill/>
                    <a:ln w="3175">
                      <a:solidFill>
                        <a:srgbClr val="000000"/>
                      </a:solidFill>
                      <a:round/>
                      <a:headEnd/>
                      <a:tailEnd/>
                    </a:ln>
                  </p:spPr>
                  <p:txBody>
                    <a:bodyPr/>
                    <a:lstStyle/>
                    <a:p>
                      <a:endParaRPr lang="en-US"/>
                    </a:p>
                  </p:txBody>
                </p:sp>
                <p:sp>
                  <p:nvSpPr>
                    <p:cNvPr id="206" name="Line 35"/>
                    <p:cNvSpPr>
                      <a:spLocks noChangeShapeType="1"/>
                    </p:cNvSpPr>
                    <p:nvPr/>
                  </p:nvSpPr>
                  <p:spPr bwMode="auto">
                    <a:xfrm>
                      <a:off x="1987" y="2311"/>
                      <a:ext cx="77" cy="132"/>
                    </a:xfrm>
                    <a:prstGeom prst="line">
                      <a:avLst/>
                    </a:prstGeom>
                    <a:noFill/>
                    <a:ln w="3175">
                      <a:solidFill>
                        <a:srgbClr val="000000"/>
                      </a:solidFill>
                      <a:round/>
                      <a:headEnd/>
                      <a:tailEnd/>
                    </a:ln>
                  </p:spPr>
                  <p:txBody>
                    <a:bodyPr/>
                    <a:lstStyle/>
                    <a:p>
                      <a:endParaRPr lang="en-US"/>
                    </a:p>
                  </p:txBody>
                </p:sp>
                <p:sp>
                  <p:nvSpPr>
                    <p:cNvPr id="207" name="Line 36"/>
                    <p:cNvSpPr>
                      <a:spLocks noChangeShapeType="1"/>
                    </p:cNvSpPr>
                    <p:nvPr/>
                  </p:nvSpPr>
                  <p:spPr bwMode="auto">
                    <a:xfrm>
                      <a:off x="1956" y="2331"/>
                      <a:ext cx="75" cy="130"/>
                    </a:xfrm>
                    <a:prstGeom prst="line">
                      <a:avLst/>
                    </a:prstGeom>
                    <a:noFill/>
                    <a:ln w="3175">
                      <a:solidFill>
                        <a:srgbClr val="000000"/>
                      </a:solidFill>
                      <a:round/>
                      <a:headEnd/>
                      <a:tailEnd/>
                    </a:ln>
                  </p:spPr>
                  <p:txBody>
                    <a:bodyPr/>
                    <a:lstStyle/>
                    <a:p>
                      <a:endParaRPr lang="en-US"/>
                    </a:p>
                  </p:txBody>
                </p:sp>
              </p:grpSp>
              <p:grpSp>
                <p:nvGrpSpPr>
                  <p:cNvPr id="198" name="Group 37"/>
                  <p:cNvGrpSpPr>
                    <a:grpSpLocks/>
                  </p:cNvGrpSpPr>
                  <p:nvPr/>
                </p:nvGrpSpPr>
                <p:grpSpPr bwMode="auto">
                  <a:xfrm>
                    <a:off x="1939" y="2264"/>
                    <a:ext cx="236" cy="189"/>
                    <a:chOff x="1939" y="2264"/>
                    <a:chExt cx="236" cy="189"/>
                  </a:xfrm>
                </p:grpSpPr>
                <p:sp>
                  <p:nvSpPr>
                    <p:cNvPr id="199" name="Line 38"/>
                    <p:cNvSpPr>
                      <a:spLocks noChangeShapeType="1"/>
                    </p:cNvSpPr>
                    <p:nvPr/>
                  </p:nvSpPr>
                  <p:spPr bwMode="auto">
                    <a:xfrm flipV="1">
                      <a:off x="1939" y="2264"/>
                      <a:ext cx="192" cy="111"/>
                    </a:xfrm>
                    <a:prstGeom prst="line">
                      <a:avLst/>
                    </a:prstGeom>
                    <a:noFill/>
                    <a:ln w="3175">
                      <a:solidFill>
                        <a:srgbClr val="000000"/>
                      </a:solidFill>
                      <a:round/>
                      <a:headEnd/>
                      <a:tailEnd/>
                    </a:ln>
                  </p:spPr>
                  <p:txBody>
                    <a:bodyPr/>
                    <a:lstStyle/>
                    <a:p>
                      <a:endParaRPr lang="en-US"/>
                    </a:p>
                  </p:txBody>
                </p:sp>
                <p:sp>
                  <p:nvSpPr>
                    <p:cNvPr id="200" name="Line 39"/>
                    <p:cNvSpPr>
                      <a:spLocks noChangeShapeType="1"/>
                    </p:cNvSpPr>
                    <p:nvPr/>
                  </p:nvSpPr>
                  <p:spPr bwMode="auto">
                    <a:xfrm flipV="1">
                      <a:off x="1955" y="2289"/>
                      <a:ext cx="189" cy="112"/>
                    </a:xfrm>
                    <a:prstGeom prst="line">
                      <a:avLst/>
                    </a:prstGeom>
                    <a:noFill/>
                    <a:ln w="3175">
                      <a:solidFill>
                        <a:srgbClr val="000000"/>
                      </a:solidFill>
                      <a:round/>
                      <a:headEnd/>
                      <a:tailEnd/>
                    </a:ln>
                  </p:spPr>
                  <p:txBody>
                    <a:bodyPr/>
                    <a:lstStyle/>
                    <a:p>
                      <a:endParaRPr lang="en-US"/>
                    </a:p>
                  </p:txBody>
                </p:sp>
                <p:sp>
                  <p:nvSpPr>
                    <p:cNvPr id="201" name="Line 40"/>
                    <p:cNvSpPr>
                      <a:spLocks noChangeShapeType="1"/>
                    </p:cNvSpPr>
                    <p:nvPr/>
                  </p:nvSpPr>
                  <p:spPr bwMode="auto">
                    <a:xfrm flipV="1">
                      <a:off x="1969" y="2315"/>
                      <a:ext cx="192" cy="112"/>
                    </a:xfrm>
                    <a:prstGeom prst="line">
                      <a:avLst/>
                    </a:prstGeom>
                    <a:noFill/>
                    <a:ln w="3175">
                      <a:solidFill>
                        <a:srgbClr val="000000"/>
                      </a:solidFill>
                      <a:round/>
                      <a:headEnd/>
                      <a:tailEnd/>
                    </a:ln>
                  </p:spPr>
                  <p:txBody>
                    <a:bodyPr/>
                    <a:lstStyle/>
                    <a:p>
                      <a:endParaRPr lang="en-US"/>
                    </a:p>
                  </p:txBody>
                </p:sp>
                <p:sp>
                  <p:nvSpPr>
                    <p:cNvPr id="202" name="Line 41"/>
                    <p:cNvSpPr>
                      <a:spLocks noChangeShapeType="1"/>
                    </p:cNvSpPr>
                    <p:nvPr/>
                  </p:nvSpPr>
                  <p:spPr bwMode="auto">
                    <a:xfrm flipV="1">
                      <a:off x="1984" y="2341"/>
                      <a:ext cx="191" cy="112"/>
                    </a:xfrm>
                    <a:prstGeom prst="line">
                      <a:avLst/>
                    </a:prstGeom>
                    <a:noFill/>
                    <a:ln w="3175">
                      <a:solidFill>
                        <a:srgbClr val="000000"/>
                      </a:solidFill>
                      <a:round/>
                      <a:headEnd/>
                      <a:tailEnd/>
                    </a:ln>
                  </p:spPr>
                  <p:txBody>
                    <a:bodyPr/>
                    <a:lstStyle/>
                    <a:p>
                      <a:endParaRPr lang="en-US"/>
                    </a:p>
                  </p:txBody>
                </p:sp>
              </p:grpSp>
            </p:grpSp>
          </p:grpSp>
          <p:grpSp>
            <p:nvGrpSpPr>
              <p:cNvPr id="179" name="Group 42"/>
              <p:cNvGrpSpPr>
                <a:grpSpLocks/>
              </p:cNvGrpSpPr>
              <p:nvPr/>
            </p:nvGrpSpPr>
            <p:grpSpPr bwMode="auto">
              <a:xfrm>
                <a:off x="2319" y="2018"/>
                <a:ext cx="271" cy="245"/>
                <a:chOff x="2319" y="2018"/>
                <a:chExt cx="271" cy="245"/>
              </a:xfrm>
            </p:grpSpPr>
            <p:sp>
              <p:nvSpPr>
                <p:cNvPr id="182" name="Freeform 43"/>
                <p:cNvSpPr>
                  <a:spLocks/>
                </p:cNvSpPr>
                <p:nvPr/>
              </p:nvSpPr>
              <p:spPr bwMode="auto">
                <a:xfrm>
                  <a:off x="2319" y="2018"/>
                  <a:ext cx="271" cy="245"/>
                </a:xfrm>
                <a:custGeom>
                  <a:avLst/>
                  <a:gdLst>
                    <a:gd name="T0" fmla="*/ 0 w 1354"/>
                    <a:gd name="T1" fmla="*/ 0 h 1225"/>
                    <a:gd name="T2" fmla="*/ 0 w 1354"/>
                    <a:gd name="T3" fmla="*/ 0 h 1225"/>
                    <a:gd name="T4" fmla="*/ 0 w 1354"/>
                    <a:gd name="T5" fmla="*/ 0 h 1225"/>
                    <a:gd name="T6" fmla="*/ 0 w 1354"/>
                    <a:gd name="T7" fmla="*/ 0 h 1225"/>
                    <a:gd name="T8" fmla="*/ 0 w 1354"/>
                    <a:gd name="T9" fmla="*/ 0 h 1225"/>
                    <a:gd name="T10" fmla="*/ 0 60000 65536"/>
                    <a:gd name="T11" fmla="*/ 0 60000 65536"/>
                    <a:gd name="T12" fmla="*/ 0 60000 65536"/>
                    <a:gd name="T13" fmla="*/ 0 60000 65536"/>
                    <a:gd name="T14" fmla="*/ 0 60000 65536"/>
                    <a:gd name="T15" fmla="*/ 0 w 1354"/>
                    <a:gd name="T16" fmla="*/ 0 h 1225"/>
                    <a:gd name="T17" fmla="*/ 1354 w 1354"/>
                    <a:gd name="T18" fmla="*/ 1225 h 1225"/>
                  </a:gdLst>
                  <a:ahLst/>
                  <a:cxnLst>
                    <a:cxn ang="T10">
                      <a:pos x="T0" y="T1"/>
                    </a:cxn>
                    <a:cxn ang="T11">
                      <a:pos x="T2" y="T3"/>
                    </a:cxn>
                    <a:cxn ang="T12">
                      <a:pos x="T4" y="T5"/>
                    </a:cxn>
                    <a:cxn ang="T13">
                      <a:pos x="T6" y="T7"/>
                    </a:cxn>
                    <a:cxn ang="T14">
                      <a:pos x="T8" y="T9"/>
                    </a:cxn>
                  </a:cxnLst>
                  <a:rect l="T15" t="T16" r="T17" b="T18"/>
                  <a:pathLst>
                    <a:path w="1354" h="1225">
                      <a:moveTo>
                        <a:pt x="0" y="568"/>
                      </a:moveTo>
                      <a:lnTo>
                        <a:pt x="969" y="0"/>
                      </a:lnTo>
                      <a:lnTo>
                        <a:pt x="1354" y="657"/>
                      </a:lnTo>
                      <a:lnTo>
                        <a:pt x="385" y="1225"/>
                      </a:lnTo>
                      <a:lnTo>
                        <a:pt x="0" y="568"/>
                      </a:lnTo>
                      <a:close/>
                    </a:path>
                  </a:pathLst>
                </a:custGeom>
                <a:solidFill>
                  <a:srgbClr val="7F7F7F"/>
                </a:solidFill>
                <a:ln w="3175">
                  <a:solidFill>
                    <a:srgbClr val="000000"/>
                  </a:solidFill>
                  <a:round/>
                  <a:headEnd/>
                  <a:tailEnd/>
                </a:ln>
              </p:spPr>
              <p:txBody>
                <a:bodyPr/>
                <a:lstStyle/>
                <a:p>
                  <a:endParaRPr lang="en-US"/>
                </a:p>
              </p:txBody>
            </p:sp>
            <p:grpSp>
              <p:nvGrpSpPr>
                <p:cNvPr id="183" name="Group 44"/>
                <p:cNvGrpSpPr>
                  <a:grpSpLocks/>
                </p:cNvGrpSpPr>
                <p:nvPr/>
              </p:nvGrpSpPr>
              <p:grpSpPr bwMode="auto">
                <a:xfrm>
                  <a:off x="2336" y="2039"/>
                  <a:ext cx="236" cy="204"/>
                  <a:chOff x="2336" y="2039"/>
                  <a:chExt cx="236" cy="204"/>
                </a:xfrm>
              </p:grpSpPr>
              <p:grpSp>
                <p:nvGrpSpPr>
                  <p:cNvPr id="184" name="Group 45"/>
                  <p:cNvGrpSpPr>
                    <a:grpSpLocks/>
                  </p:cNvGrpSpPr>
                  <p:nvPr/>
                </p:nvGrpSpPr>
                <p:grpSpPr bwMode="auto">
                  <a:xfrm>
                    <a:off x="2353" y="2039"/>
                    <a:ext cx="204" cy="204"/>
                    <a:chOff x="2353" y="2039"/>
                    <a:chExt cx="204" cy="204"/>
                  </a:xfrm>
                </p:grpSpPr>
                <p:sp>
                  <p:nvSpPr>
                    <p:cNvPr id="190" name="Line 46"/>
                    <p:cNvSpPr>
                      <a:spLocks noChangeShapeType="1"/>
                    </p:cNvSpPr>
                    <p:nvPr/>
                  </p:nvSpPr>
                  <p:spPr bwMode="auto">
                    <a:xfrm>
                      <a:off x="2481" y="2039"/>
                      <a:ext cx="76" cy="131"/>
                    </a:xfrm>
                    <a:prstGeom prst="line">
                      <a:avLst/>
                    </a:prstGeom>
                    <a:noFill/>
                    <a:ln w="3175">
                      <a:solidFill>
                        <a:srgbClr val="000000"/>
                      </a:solidFill>
                      <a:round/>
                      <a:headEnd/>
                      <a:tailEnd/>
                    </a:ln>
                  </p:spPr>
                  <p:txBody>
                    <a:bodyPr/>
                    <a:lstStyle/>
                    <a:p>
                      <a:endParaRPr lang="en-US"/>
                    </a:p>
                  </p:txBody>
                </p:sp>
                <p:sp>
                  <p:nvSpPr>
                    <p:cNvPr id="191" name="Line 47"/>
                    <p:cNvSpPr>
                      <a:spLocks noChangeShapeType="1"/>
                    </p:cNvSpPr>
                    <p:nvPr/>
                  </p:nvSpPr>
                  <p:spPr bwMode="auto">
                    <a:xfrm>
                      <a:off x="2448" y="2058"/>
                      <a:ext cx="76" cy="129"/>
                    </a:xfrm>
                    <a:prstGeom prst="line">
                      <a:avLst/>
                    </a:prstGeom>
                    <a:noFill/>
                    <a:ln w="3175">
                      <a:solidFill>
                        <a:srgbClr val="000000"/>
                      </a:solidFill>
                      <a:round/>
                      <a:headEnd/>
                      <a:tailEnd/>
                    </a:ln>
                  </p:spPr>
                  <p:txBody>
                    <a:bodyPr/>
                    <a:lstStyle/>
                    <a:p>
                      <a:endParaRPr lang="en-US"/>
                    </a:p>
                  </p:txBody>
                </p:sp>
                <p:sp>
                  <p:nvSpPr>
                    <p:cNvPr id="192" name="Line 48"/>
                    <p:cNvSpPr>
                      <a:spLocks noChangeShapeType="1"/>
                    </p:cNvSpPr>
                    <p:nvPr/>
                  </p:nvSpPr>
                  <p:spPr bwMode="auto">
                    <a:xfrm>
                      <a:off x="2416" y="2077"/>
                      <a:ext cx="77" cy="129"/>
                    </a:xfrm>
                    <a:prstGeom prst="line">
                      <a:avLst/>
                    </a:prstGeom>
                    <a:noFill/>
                    <a:ln w="3175">
                      <a:solidFill>
                        <a:srgbClr val="000000"/>
                      </a:solidFill>
                      <a:round/>
                      <a:headEnd/>
                      <a:tailEnd/>
                    </a:ln>
                  </p:spPr>
                  <p:txBody>
                    <a:bodyPr/>
                    <a:lstStyle/>
                    <a:p>
                      <a:endParaRPr lang="en-US"/>
                    </a:p>
                  </p:txBody>
                </p:sp>
                <p:sp>
                  <p:nvSpPr>
                    <p:cNvPr id="193" name="Line 49"/>
                    <p:cNvSpPr>
                      <a:spLocks noChangeShapeType="1"/>
                    </p:cNvSpPr>
                    <p:nvPr/>
                  </p:nvSpPr>
                  <p:spPr bwMode="auto">
                    <a:xfrm>
                      <a:off x="2383" y="2093"/>
                      <a:ext cx="78" cy="133"/>
                    </a:xfrm>
                    <a:prstGeom prst="line">
                      <a:avLst/>
                    </a:prstGeom>
                    <a:noFill/>
                    <a:ln w="3175">
                      <a:solidFill>
                        <a:srgbClr val="000000"/>
                      </a:solidFill>
                      <a:round/>
                      <a:headEnd/>
                      <a:tailEnd/>
                    </a:ln>
                  </p:spPr>
                  <p:txBody>
                    <a:bodyPr/>
                    <a:lstStyle/>
                    <a:p>
                      <a:endParaRPr lang="en-US"/>
                    </a:p>
                  </p:txBody>
                </p:sp>
                <p:sp>
                  <p:nvSpPr>
                    <p:cNvPr id="194" name="Line 50"/>
                    <p:cNvSpPr>
                      <a:spLocks noChangeShapeType="1"/>
                    </p:cNvSpPr>
                    <p:nvPr/>
                  </p:nvSpPr>
                  <p:spPr bwMode="auto">
                    <a:xfrm>
                      <a:off x="2353" y="2113"/>
                      <a:ext cx="75" cy="130"/>
                    </a:xfrm>
                    <a:prstGeom prst="line">
                      <a:avLst/>
                    </a:prstGeom>
                    <a:noFill/>
                    <a:ln w="3175">
                      <a:solidFill>
                        <a:srgbClr val="000000"/>
                      </a:solidFill>
                      <a:round/>
                      <a:headEnd/>
                      <a:tailEnd/>
                    </a:ln>
                  </p:spPr>
                  <p:txBody>
                    <a:bodyPr/>
                    <a:lstStyle/>
                    <a:p>
                      <a:endParaRPr lang="en-US"/>
                    </a:p>
                  </p:txBody>
                </p:sp>
              </p:grpSp>
              <p:grpSp>
                <p:nvGrpSpPr>
                  <p:cNvPr id="185" name="Group 51"/>
                  <p:cNvGrpSpPr>
                    <a:grpSpLocks/>
                  </p:cNvGrpSpPr>
                  <p:nvPr/>
                </p:nvGrpSpPr>
                <p:grpSpPr bwMode="auto">
                  <a:xfrm>
                    <a:off x="2336" y="2047"/>
                    <a:ext cx="236" cy="188"/>
                    <a:chOff x="2336" y="2047"/>
                    <a:chExt cx="236" cy="188"/>
                  </a:xfrm>
                </p:grpSpPr>
                <p:sp>
                  <p:nvSpPr>
                    <p:cNvPr id="186" name="Line 52"/>
                    <p:cNvSpPr>
                      <a:spLocks noChangeShapeType="1"/>
                    </p:cNvSpPr>
                    <p:nvPr/>
                  </p:nvSpPr>
                  <p:spPr bwMode="auto">
                    <a:xfrm flipV="1">
                      <a:off x="2336" y="2047"/>
                      <a:ext cx="192" cy="111"/>
                    </a:xfrm>
                    <a:prstGeom prst="line">
                      <a:avLst/>
                    </a:prstGeom>
                    <a:noFill/>
                    <a:ln w="3175">
                      <a:solidFill>
                        <a:srgbClr val="000000"/>
                      </a:solidFill>
                      <a:round/>
                      <a:headEnd/>
                      <a:tailEnd/>
                    </a:ln>
                  </p:spPr>
                  <p:txBody>
                    <a:bodyPr/>
                    <a:lstStyle/>
                    <a:p>
                      <a:endParaRPr lang="en-US"/>
                    </a:p>
                  </p:txBody>
                </p:sp>
                <p:sp>
                  <p:nvSpPr>
                    <p:cNvPr id="187" name="Line 53"/>
                    <p:cNvSpPr>
                      <a:spLocks noChangeShapeType="1"/>
                    </p:cNvSpPr>
                    <p:nvPr/>
                  </p:nvSpPr>
                  <p:spPr bwMode="auto">
                    <a:xfrm flipV="1">
                      <a:off x="2352" y="2072"/>
                      <a:ext cx="189" cy="111"/>
                    </a:xfrm>
                    <a:prstGeom prst="line">
                      <a:avLst/>
                    </a:prstGeom>
                    <a:noFill/>
                    <a:ln w="3175">
                      <a:solidFill>
                        <a:srgbClr val="000000"/>
                      </a:solidFill>
                      <a:round/>
                      <a:headEnd/>
                      <a:tailEnd/>
                    </a:ln>
                  </p:spPr>
                  <p:txBody>
                    <a:bodyPr/>
                    <a:lstStyle/>
                    <a:p>
                      <a:endParaRPr lang="en-US"/>
                    </a:p>
                  </p:txBody>
                </p:sp>
                <p:sp>
                  <p:nvSpPr>
                    <p:cNvPr id="188" name="Line 54"/>
                    <p:cNvSpPr>
                      <a:spLocks noChangeShapeType="1"/>
                    </p:cNvSpPr>
                    <p:nvPr/>
                  </p:nvSpPr>
                  <p:spPr bwMode="auto">
                    <a:xfrm flipV="1">
                      <a:off x="2366" y="2097"/>
                      <a:ext cx="192" cy="113"/>
                    </a:xfrm>
                    <a:prstGeom prst="line">
                      <a:avLst/>
                    </a:prstGeom>
                    <a:noFill/>
                    <a:ln w="3175">
                      <a:solidFill>
                        <a:srgbClr val="000000"/>
                      </a:solidFill>
                      <a:round/>
                      <a:headEnd/>
                      <a:tailEnd/>
                    </a:ln>
                  </p:spPr>
                  <p:txBody>
                    <a:bodyPr/>
                    <a:lstStyle/>
                    <a:p>
                      <a:endParaRPr lang="en-US"/>
                    </a:p>
                  </p:txBody>
                </p:sp>
                <p:sp>
                  <p:nvSpPr>
                    <p:cNvPr id="189" name="Line 55"/>
                    <p:cNvSpPr>
                      <a:spLocks noChangeShapeType="1"/>
                    </p:cNvSpPr>
                    <p:nvPr/>
                  </p:nvSpPr>
                  <p:spPr bwMode="auto">
                    <a:xfrm flipV="1">
                      <a:off x="2381" y="2123"/>
                      <a:ext cx="191" cy="112"/>
                    </a:xfrm>
                    <a:prstGeom prst="line">
                      <a:avLst/>
                    </a:prstGeom>
                    <a:noFill/>
                    <a:ln w="3175">
                      <a:solidFill>
                        <a:srgbClr val="000000"/>
                      </a:solidFill>
                      <a:round/>
                      <a:headEnd/>
                      <a:tailEnd/>
                    </a:ln>
                  </p:spPr>
                  <p:txBody>
                    <a:bodyPr/>
                    <a:lstStyle/>
                    <a:p>
                      <a:endParaRPr lang="en-US"/>
                    </a:p>
                  </p:txBody>
                </p:sp>
              </p:grpSp>
            </p:grpSp>
          </p:grpSp>
          <p:sp>
            <p:nvSpPr>
              <p:cNvPr id="180" name="Freeform 56"/>
              <p:cNvSpPr>
                <a:spLocks/>
              </p:cNvSpPr>
              <p:nvPr/>
            </p:nvSpPr>
            <p:spPr bwMode="auto">
              <a:xfrm>
                <a:off x="2201" y="2206"/>
                <a:ext cx="63" cy="110"/>
              </a:xfrm>
              <a:custGeom>
                <a:avLst/>
                <a:gdLst>
                  <a:gd name="T0" fmla="*/ 0 w 312"/>
                  <a:gd name="T1" fmla="*/ 0 h 553"/>
                  <a:gd name="T2" fmla="*/ 0 w 312"/>
                  <a:gd name="T3" fmla="*/ 0 h 553"/>
                  <a:gd name="T4" fmla="*/ 0 w 312"/>
                  <a:gd name="T5" fmla="*/ 0 h 553"/>
                  <a:gd name="T6" fmla="*/ 0 w 312"/>
                  <a:gd name="T7" fmla="*/ 0 h 553"/>
                  <a:gd name="T8" fmla="*/ 0 w 312"/>
                  <a:gd name="T9" fmla="*/ 0 h 553"/>
                  <a:gd name="T10" fmla="*/ 0 w 312"/>
                  <a:gd name="T11" fmla="*/ 0 h 553"/>
                  <a:gd name="T12" fmla="*/ 0 w 312"/>
                  <a:gd name="T13" fmla="*/ 0 h 553"/>
                  <a:gd name="T14" fmla="*/ 0 w 312"/>
                  <a:gd name="T15" fmla="*/ 0 h 553"/>
                  <a:gd name="T16" fmla="*/ 0 w 312"/>
                  <a:gd name="T17" fmla="*/ 0 h 553"/>
                  <a:gd name="T18" fmla="*/ 0 w 312"/>
                  <a:gd name="T19" fmla="*/ 0 h 553"/>
                  <a:gd name="T20" fmla="*/ 0 w 312"/>
                  <a:gd name="T21" fmla="*/ 0 h 553"/>
                  <a:gd name="T22" fmla="*/ 0 w 312"/>
                  <a:gd name="T23" fmla="*/ 0 h 553"/>
                  <a:gd name="T24" fmla="*/ 0 w 312"/>
                  <a:gd name="T25" fmla="*/ 0 h 553"/>
                  <a:gd name="T26" fmla="*/ 0 w 312"/>
                  <a:gd name="T27" fmla="*/ 0 h 553"/>
                  <a:gd name="T28" fmla="*/ 0 w 312"/>
                  <a:gd name="T29" fmla="*/ 0 h 553"/>
                  <a:gd name="T30" fmla="*/ 0 w 312"/>
                  <a:gd name="T31" fmla="*/ 0 h 553"/>
                  <a:gd name="T32" fmla="*/ 0 w 312"/>
                  <a:gd name="T33" fmla="*/ 0 h 553"/>
                  <a:gd name="T34" fmla="*/ 0 w 312"/>
                  <a:gd name="T35" fmla="*/ 0 h 553"/>
                  <a:gd name="T36" fmla="*/ 0 w 312"/>
                  <a:gd name="T37" fmla="*/ 0 h 553"/>
                  <a:gd name="T38" fmla="*/ 0 w 312"/>
                  <a:gd name="T39" fmla="*/ 0 h 553"/>
                  <a:gd name="T40" fmla="*/ 0 w 312"/>
                  <a:gd name="T41" fmla="*/ 0 h 553"/>
                  <a:gd name="T42" fmla="*/ 0 w 312"/>
                  <a:gd name="T43" fmla="*/ 0 h 553"/>
                  <a:gd name="T44" fmla="*/ 0 w 312"/>
                  <a:gd name="T45" fmla="*/ 0 h 553"/>
                  <a:gd name="T46" fmla="*/ 0 w 312"/>
                  <a:gd name="T47" fmla="*/ 0 h 553"/>
                  <a:gd name="T48" fmla="*/ 0 w 312"/>
                  <a:gd name="T49" fmla="*/ 0 h 5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2"/>
                  <a:gd name="T76" fmla="*/ 0 h 553"/>
                  <a:gd name="T77" fmla="*/ 312 w 312"/>
                  <a:gd name="T78" fmla="*/ 553 h 5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2" h="553">
                    <a:moveTo>
                      <a:pt x="108" y="0"/>
                    </a:moveTo>
                    <a:lnTo>
                      <a:pt x="312" y="0"/>
                    </a:lnTo>
                    <a:lnTo>
                      <a:pt x="270" y="78"/>
                    </a:lnTo>
                    <a:lnTo>
                      <a:pt x="247" y="150"/>
                    </a:lnTo>
                    <a:lnTo>
                      <a:pt x="227" y="239"/>
                    </a:lnTo>
                    <a:lnTo>
                      <a:pt x="220" y="297"/>
                    </a:lnTo>
                    <a:lnTo>
                      <a:pt x="219" y="370"/>
                    </a:lnTo>
                    <a:lnTo>
                      <a:pt x="220" y="416"/>
                    </a:lnTo>
                    <a:lnTo>
                      <a:pt x="224" y="467"/>
                    </a:lnTo>
                    <a:lnTo>
                      <a:pt x="230" y="506"/>
                    </a:lnTo>
                    <a:lnTo>
                      <a:pt x="239" y="552"/>
                    </a:lnTo>
                    <a:lnTo>
                      <a:pt x="17" y="553"/>
                    </a:lnTo>
                    <a:lnTo>
                      <a:pt x="11" y="517"/>
                    </a:lnTo>
                    <a:lnTo>
                      <a:pt x="3" y="474"/>
                    </a:lnTo>
                    <a:lnTo>
                      <a:pt x="1" y="429"/>
                    </a:lnTo>
                    <a:lnTo>
                      <a:pt x="0" y="382"/>
                    </a:lnTo>
                    <a:lnTo>
                      <a:pt x="3" y="341"/>
                    </a:lnTo>
                    <a:lnTo>
                      <a:pt x="5" y="305"/>
                    </a:lnTo>
                    <a:lnTo>
                      <a:pt x="10" y="262"/>
                    </a:lnTo>
                    <a:lnTo>
                      <a:pt x="19" y="219"/>
                    </a:lnTo>
                    <a:lnTo>
                      <a:pt x="30" y="176"/>
                    </a:lnTo>
                    <a:lnTo>
                      <a:pt x="47" y="122"/>
                    </a:lnTo>
                    <a:lnTo>
                      <a:pt x="66" y="82"/>
                    </a:lnTo>
                    <a:lnTo>
                      <a:pt x="86" y="37"/>
                    </a:lnTo>
                    <a:lnTo>
                      <a:pt x="108" y="0"/>
                    </a:lnTo>
                    <a:close/>
                  </a:path>
                </a:pathLst>
              </a:custGeom>
              <a:solidFill>
                <a:srgbClr val="5F5F5F"/>
              </a:solidFill>
              <a:ln w="3175">
                <a:solidFill>
                  <a:srgbClr val="000000"/>
                </a:solidFill>
                <a:round/>
                <a:headEnd/>
                <a:tailEnd/>
              </a:ln>
            </p:spPr>
            <p:txBody>
              <a:bodyPr/>
              <a:lstStyle/>
              <a:p>
                <a:endParaRPr lang="en-US"/>
              </a:p>
            </p:txBody>
          </p:sp>
          <p:sp>
            <p:nvSpPr>
              <p:cNvPr id="181" name="Freeform 57"/>
              <p:cNvSpPr>
                <a:spLocks/>
              </p:cNvSpPr>
              <p:nvPr/>
            </p:nvSpPr>
            <p:spPr bwMode="auto">
              <a:xfrm>
                <a:off x="2227" y="2165"/>
                <a:ext cx="105" cy="111"/>
              </a:xfrm>
              <a:custGeom>
                <a:avLst/>
                <a:gdLst>
                  <a:gd name="T0" fmla="*/ 0 w 524"/>
                  <a:gd name="T1" fmla="*/ 0 h 554"/>
                  <a:gd name="T2" fmla="*/ 0 w 524"/>
                  <a:gd name="T3" fmla="*/ 0 h 554"/>
                  <a:gd name="T4" fmla="*/ 0 w 524"/>
                  <a:gd name="T5" fmla="*/ 0 h 554"/>
                  <a:gd name="T6" fmla="*/ 0 w 524"/>
                  <a:gd name="T7" fmla="*/ 0 h 554"/>
                  <a:gd name="T8" fmla="*/ 0 w 524"/>
                  <a:gd name="T9" fmla="*/ 0 h 554"/>
                  <a:gd name="T10" fmla="*/ 0 w 524"/>
                  <a:gd name="T11" fmla="*/ 0 h 554"/>
                  <a:gd name="T12" fmla="*/ 0 w 524"/>
                  <a:gd name="T13" fmla="*/ 0 h 554"/>
                  <a:gd name="T14" fmla="*/ 0 w 524"/>
                  <a:gd name="T15" fmla="*/ 0 h 554"/>
                  <a:gd name="T16" fmla="*/ 0 w 524"/>
                  <a:gd name="T17" fmla="*/ 0 h 554"/>
                  <a:gd name="T18" fmla="*/ 0 w 524"/>
                  <a:gd name="T19" fmla="*/ 0 h 554"/>
                  <a:gd name="T20" fmla="*/ 0 w 524"/>
                  <a:gd name="T21" fmla="*/ 0 h 554"/>
                  <a:gd name="T22" fmla="*/ 0 w 524"/>
                  <a:gd name="T23" fmla="*/ 0 h 554"/>
                  <a:gd name="T24" fmla="*/ 0 w 524"/>
                  <a:gd name="T25" fmla="*/ 0 h 554"/>
                  <a:gd name="T26" fmla="*/ 0 w 524"/>
                  <a:gd name="T27" fmla="*/ 0 h 554"/>
                  <a:gd name="T28" fmla="*/ 0 w 524"/>
                  <a:gd name="T29" fmla="*/ 0 h 554"/>
                  <a:gd name="T30" fmla="*/ 0 w 524"/>
                  <a:gd name="T31" fmla="*/ 0 h 554"/>
                  <a:gd name="T32" fmla="*/ 0 w 524"/>
                  <a:gd name="T33" fmla="*/ 0 h 554"/>
                  <a:gd name="T34" fmla="*/ 0 w 524"/>
                  <a:gd name="T35" fmla="*/ 0 h 554"/>
                  <a:gd name="T36" fmla="*/ 0 w 524"/>
                  <a:gd name="T37" fmla="*/ 0 h 554"/>
                  <a:gd name="T38" fmla="*/ 0 w 524"/>
                  <a:gd name="T39" fmla="*/ 0 h 554"/>
                  <a:gd name="T40" fmla="*/ 0 w 524"/>
                  <a:gd name="T41" fmla="*/ 0 h 554"/>
                  <a:gd name="T42" fmla="*/ 0 w 524"/>
                  <a:gd name="T43" fmla="*/ 0 h 554"/>
                  <a:gd name="T44" fmla="*/ 0 w 524"/>
                  <a:gd name="T45" fmla="*/ 0 h 554"/>
                  <a:gd name="T46" fmla="*/ 0 w 524"/>
                  <a:gd name="T47" fmla="*/ 0 h 554"/>
                  <a:gd name="T48" fmla="*/ 0 w 524"/>
                  <a:gd name="T49" fmla="*/ 0 h 554"/>
                  <a:gd name="T50" fmla="*/ 0 w 524"/>
                  <a:gd name="T51" fmla="*/ 0 h 554"/>
                  <a:gd name="T52" fmla="*/ 0 w 524"/>
                  <a:gd name="T53" fmla="*/ 0 h 554"/>
                  <a:gd name="T54" fmla="*/ 0 w 524"/>
                  <a:gd name="T55" fmla="*/ 0 h 554"/>
                  <a:gd name="T56" fmla="*/ 0 w 524"/>
                  <a:gd name="T57" fmla="*/ 0 h 554"/>
                  <a:gd name="T58" fmla="*/ 0 w 524"/>
                  <a:gd name="T59" fmla="*/ 0 h 5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4"/>
                  <a:gd name="T91" fmla="*/ 0 h 554"/>
                  <a:gd name="T92" fmla="*/ 524 w 524"/>
                  <a:gd name="T93" fmla="*/ 554 h 5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4" h="554">
                    <a:moveTo>
                      <a:pt x="0" y="491"/>
                    </a:moveTo>
                    <a:lnTo>
                      <a:pt x="9" y="452"/>
                    </a:lnTo>
                    <a:lnTo>
                      <a:pt x="27" y="395"/>
                    </a:lnTo>
                    <a:lnTo>
                      <a:pt x="46" y="346"/>
                    </a:lnTo>
                    <a:lnTo>
                      <a:pt x="71" y="291"/>
                    </a:lnTo>
                    <a:lnTo>
                      <a:pt x="98" y="244"/>
                    </a:lnTo>
                    <a:lnTo>
                      <a:pt x="127" y="201"/>
                    </a:lnTo>
                    <a:lnTo>
                      <a:pt x="155" y="163"/>
                    </a:lnTo>
                    <a:lnTo>
                      <a:pt x="196" y="122"/>
                    </a:lnTo>
                    <a:lnTo>
                      <a:pt x="222" y="97"/>
                    </a:lnTo>
                    <a:lnTo>
                      <a:pt x="246" y="75"/>
                    </a:lnTo>
                    <a:lnTo>
                      <a:pt x="291" y="41"/>
                    </a:lnTo>
                    <a:lnTo>
                      <a:pt x="323" y="18"/>
                    </a:lnTo>
                    <a:lnTo>
                      <a:pt x="354" y="0"/>
                    </a:lnTo>
                    <a:lnTo>
                      <a:pt x="524" y="63"/>
                    </a:lnTo>
                    <a:lnTo>
                      <a:pt x="473" y="97"/>
                    </a:lnTo>
                    <a:lnTo>
                      <a:pt x="438" y="122"/>
                    </a:lnTo>
                    <a:lnTo>
                      <a:pt x="403" y="149"/>
                    </a:lnTo>
                    <a:lnTo>
                      <a:pt x="373" y="179"/>
                    </a:lnTo>
                    <a:lnTo>
                      <a:pt x="345" y="205"/>
                    </a:lnTo>
                    <a:lnTo>
                      <a:pt x="323" y="235"/>
                    </a:lnTo>
                    <a:lnTo>
                      <a:pt x="296" y="273"/>
                    </a:lnTo>
                    <a:lnTo>
                      <a:pt x="271" y="310"/>
                    </a:lnTo>
                    <a:lnTo>
                      <a:pt x="250" y="343"/>
                    </a:lnTo>
                    <a:lnTo>
                      <a:pt x="228" y="390"/>
                    </a:lnTo>
                    <a:lnTo>
                      <a:pt x="206" y="436"/>
                    </a:lnTo>
                    <a:lnTo>
                      <a:pt x="193" y="471"/>
                    </a:lnTo>
                    <a:lnTo>
                      <a:pt x="179" y="514"/>
                    </a:lnTo>
                    <a:lnTo>
                      <a:pt x="172" y="554"/>
                    </a:lnTo>
                    <a:lnTo>
                      <a:pt x="0" y="491"/>
                    </a:lnTo>
                    <a:close/>
                  </a:path>
                </a:pathLst>
              </a:custGeom>
              <a:solidFill>
                <a:srgbClr val="BFBFBF"/>
              </a:solidFill>
              <a:ln w="3175">
                <a:solidFill>
                  <a:srgbClr val="000000"/>
                </a:solidFill>
                <a:round/>
                <a:headEnd/>
                <a:tailEnd/>
              </a:ln>
            </p:spPr>
            <p:txBody>
              <a:bodyPr/>
              <a:lstStyle/>
              <a:p>
                <a:endParaRPr lang="en-US"/>
              </a:p>
            </p:txBody>
          </p:sp>
        </p:grpSp>
        <p:sp>
          <p:nvSpPr>
            <p:cNvPr id="8" name="Text Box 58"/>
            <p:cNvSpPr txBox="1">
              <a:spLocks noChangeArrowheads="1"/>
            </p:cNvSpPr>
            <p:nvPr/>
          </p:nvSpPr>
          <p:spPr bwMode="auto">
            <a:xfrm>
              <a:off x="3403023" y="1505406"/>
              <a:ext cx="942714" cy="436314"/>
            </a:xfrm>
            <a:prstGeom prst="rect">
              <a:avLst/>
            </a:prstGeom>
            <a:noFill/>
            <a:ln w="9525">
              <a:noFill/>
              <a:miter lim="800000"/>
              <a:headEnd/>
              <a:tailEnd/>
            </a:ln>
          </p:spPr>
          <p:txBody>
            <a:bodyPr>
              <a:spAutoFit/>
            </a:bodyPr>
            <a:lstStyle/>
            <a:p>
              <a:pPr algn="ctr"/>
              <a:r>
                <a:rPr lang="en-US" sz="1000" dirty="0"/>
                <a:t>INSAT</a:t>
              </a:r>
            </a:p>
          </p:txBody>
        </p:sp>
        <p:grpSp>
          <p:nvGrpSpPr>
            <p:cNvPr id="9" name="Group 59"/>
            <p:cNvGrpSpPr>
              <a:grpSpLocks/>
            </p:cNvGrpSpPr>
            <p:nvPr/>
          </p:nvGrpSpPr>
          <p:grpSpPr bwMode="auto">
            <a:xfrm>
              <a:off x="2831383" y="3309476"/>
              <a:ext cx="1157333" cy="966648"/>
              <a:chOff x="1296" y="2302"/>
              <a:chExt cx="674" cy="646"/>
            </a:xfrm>
          </p:grpSpPr>
          <p:graphicFrame>
            <p:nvGraphicFramePr>
              <p:cNvPr id="172" name="Object 60"/>
              <p:cNvGraphicFramePr>
                <a:graphicFrameLocks noChangeAspect="1"/>
              </p:cNvGraphicFramePr>
              <p:nvPr/>
            </p:nvGraphicFramePr>
            <p:xfrm>
              <a:off x="1296" y="2304"/>
              <a:ext cx="406" cy="545"/>
            </p:xfrm>
            <a:graphic>
              <a:graphicData uri="http://schemas.openxmlformats.org/presentationml/2006/ole">
                <p:oleObj spid="_x0000_s7177" name="Clip" r:id="rId4" imgW="3257143" imgH="4371429" progId="">
                  <p:embed/>
                </p:oleObj>
              </a:graphicData>
            </a:graphic>
          </p:graphicFrame>
          <p:sp>
            <p:nvSpPr>
              <p:cNvPr id="173" name="Text Box 61"/>
              <p:cNvSpPr txBox="1">
                <a:spLocks noChangeArrowheads="1"/>
              </p:cNvSpPr>
              <p:nvPr/>
            </p:nvSpPr>
            <p:spPr bwMode="auto">
              <a:xfrm rot="16200000">
                <a:off x="1446" y="2423"/>
                <a:ext cx="646" cy="403"/>
              </a:xfrm>
              <a:prstGeom prst="rect">
                <a:avLst/>
              </a:prstGeom>
              <a:noFill/>
              <a:ln w="9525">
                <a:noFill/>
                <a:miter lim="800000"/>
                <a:headEnd/>
                <a:tailEnd/>
              </a:ln>
            </p:spPr>
            <p:txBody>
              <a:bodyPr>
                <a:spAutoFit/>
              </a:bodyPr>
              <a:lstStyle/>
              <a:p>
                <a:pPr algn="ctr"/>
                <a:r>
                  <a:rPr lang="en-US" sz="700" dirty="0"/>
                  <a:t>YAGI </a:t>
                </a:r>
              </a:p>
              <a:p>
                <a:pPr algn="ctr"/>
                <a:r>
                  <a:rPr lang="en-US" sz="700" dirty="0"/>
                  <a:t>satellite antenna</a:t>
                </a:r>
              </a:p>
            </p:txBody>
          </p:sp>
        </p:grpSp>
        <p:grpSp>
          <p:nvGrpSpPr>
            <p:cNvPr id="10" name="Group 62"/>
            <p:cNvGrpSpPr>
              <a:grpSpLocks/>
            </p:cNvGrpSpPr>
            <p:nvPr/>
          </p:nvGrpSpPr>
          <p:grpSpPr bwMode="auto">
            <a:xfrm>
              <a:off x="2528973" y="1292388"/>
              <a:ext cx="1380622" cy="3142357"/>
              <a:chOff x="1265" y="928"/>
              <a:chExt cx="806" cy="2100"/>
            </a:xfrm>
          </p:grpSpPr>
          <p:sp>
            <p:nvSpPr>
              <p:cNvPr id="170" name="Freeform 63"/>
              <p:cNvSpPr>
                <a:spLocks/>
              </p:cNvSpPr>
              <p:nvPr/>
            </p:nvSpPr>
            <p:spPr bwMode="auto">
              <a:xfrm rot="2512220">
                <a:off x="1978" y="1353"/>
                <a:ext cx="93" cy="1117"/>
              </a:xfrm>
              <a:custGeom>
                <a:avLst/>
                <a:gdLst>
                  <a:gd name="T0" fmla="*/ 0 w 384"/>
                  <a:gd name="T1" fmla="*/ 218 h 1680"/>
                  <a:gd name="T2" fmla="*/ 0 w 384"/>
                  <a:gd name="T3" fmla="*/ 100 h 1680"/>
                  <a:gd name="T4" fmla="*/ 0 w 384"/>
                  <a:gd name="T5" fmla="*/ 106 h 1680"/>
                  <a:gd name="T6" fmla="*/ 0 w 384"/>
                  <a:gd name="T7" fmla="*/ 0 h 1680"/>
                  <a:gd name="T8" fmla="*/ 0 w 384"/>
                  <a:gd name="T9" fmla="*/ 124 h 1680"/>
                  <a:gd name="T10" fmla="*/ 0 w 384"/>
                  <a:gd name="T11" fmla="*/ 118 h 1680"/>
                  <a:gd name="T12" fmla="*/ 0 w 384"/>
                  <a:gd name="T13" fmla="*/ 218 h 1680"/>
                  <a:gd name="T14" fmla="*/ 0 60000 65536"/>
                  <a:gd name="T15" fmla="*/ 0 60000 65536"/>
                  <a:gd name="T16" fmla="*/ 0 60000 65536"/>
                  <a:gd name="T17" fmla="*/ 0 60000 65536"/>
                  <a:gd name="T18" fmla="*/ 0 60000 65536"/>
                  <a:gd name="T19" fmla="*/ 0 60000 65536"/>
                  <a:gd name="T20" fmla="*/ 0 60000 65536"/>
                  <a:gd name="T21" fmla="*/ 0 w 384"/>
                  <a:gd name="T22" fmla="*/ 0 h 1680"/>
                  <a:gd name="T23" fmla="*/ 384 w 384"/>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680">
                    <a:moveTo>
                      <a:pt x="96" y="1680"/>
                    </a:moveTo>
                    <a:lnTo>
                      <a:pt x="0" y="768"/>
                    </a:lnTo>
                    <a:lnTo>
                      <a:pt x="240" y="816"/>
                    </a:lnTo>
                    <a:lnTo>
                      <a:pt x="144" y="0"/>
                    </a:lnTo>
                    <a:lnTo>
                      <a:pt x="384" y="960"/>
                    </a:lnTo>
                    <a:lnTo>
                      <a:pt x="144" y="912"/>
                    </a:lnTo>
                    <a:lnTo>
                      <a:pt x="96" y="1680"/>
                    </a:lnTo>
                    <a:close/>
                  </a:path>
                </a:pathLst>
              </a:custGeom>
              <a:solidFill>
                <a:schemeClr val="tx1"/>
              </a:solidFill>
              <a:ln w="9525">
                <a:solidFill>
                  <a:schemeClr val="tx1"/>
                </a:solidFill>
                <a:round/>
                <a:headEnd/>
                <a:tailEnd/>
              </a:ln>
            </p:spPr>
            <p:txBody>
              <a:bodyPr wrap="none" anchor="ctr"/>
              <a:lstStyle/>
              <a:p>
                <a:endParaRPr lang="en-US"/>
              </a:p>
            </p:txBody>
          </p:sp>
          <p:sp>
            <p:nvSpPr>
              <p:cNvPr id="171" name="Text Box 64"/>
              <p:cNvSpPr txBox="1">
                <a:spLocks noChangeArrowheads="1"/>
              </p:cNvSpPr>
              <p:nvPr/>
            </p:nvSpPr>
            <p:spPr bwMode="auto">
              <a:xfrm rot="18530986">
                <a:off x="440" y="1753"/>
                <a:ext cx="2100" cy="449"/>
              </a:xfrm>
              <a:prstGeom prst="rect">
                <a:avLst/>
              </a:prstGeom>
              <a:noFill/>
              <a:ln w="9525">
                <a:noFill/>
                <a:miter lim="800000"/>
                <a:headEnd/>
                <a:tailEnd/>
              </a:ln>
            </p:spPr>
            <p:txBody>
              <a:bodyPr wrap="square">
                <a:spAutoFit/>
              </a:bodyPr>
              <a:lstStyle/>
              <a:p>
                <a:r>
                  <a:rPr lang="en-US" sz="1200" dirty="0"/>
                  <a:t>BURST \TDMA mode transmission</a:t>
                </a:r>
              </a:p>
            </p:txBody>
          </p:sp>
        </p:grpSp>
        <p:grpSp>
          <p:nvGrpSpPr>
            <p:cNvPr id="11" name="Group 65"/>
            <p:cNvGrpSpPr>
              <a:grpSpLocks/>
            </p:cNvGrpSpPr>
            <p:nvPr/>
          </p:nvGrpSpPr>
          <p:grpSpPr bwMode="auto">
            <a:xfrm>
              <a:off x="5916633" y="4027729"/>
              <a:ext cx="1568018" cy="1271906"/>
              <a:chOff x="3840" y="2782"/>
              <a:chExt cx="912" cy="850"/>
            </a:xfrm>
          </p:grpSpPr>
          <p:grpSp>
            <p:nvGrpSpPr>
              <p:cNvPr id="155" name="Group 66"/>
              <p:cNvGrpSpPr>
                <a:grpSpLocks/>
              </p:cNvGrpSpPr>
              <p:nvPr/>
            </p:nvGrpSpPr>
            <p:grpSpPr bwMode="auto">
              <a:xfrm>
                <a:off x="3840" y="2782"/>
                <a:ext cx="720" cy="850"/>
                <a:chOff x="3600" y="2784"/>
                <a:chExt cx="528" cy="684"/>
              </a:xfrm>
            </p:grpSpPr>
            <p:sp>
              <p:nvSpPr>
                <p:cNvPr id="157" name="Text Box 67"/>
                <p:cNvSpPr txBox="1">
                  <a:spLocks noChangeArrowheads="1"/>
                </p:cNvSpPr>
                <p:nvPr/>
              </p:nvSpPr>
              <p:spPr bwMode="auto">
                <a:xfrm>
                  <a:off x="3648" y="3312"/>
                  <a:ext cx="432" cy="156"/>
                </a:xfrm>
                <a:prstGeom prst="rect">
                  <a:avLst/>
                </a:prstGeom>
                <a:noFill/>
                <a:ln w="9525">
                  <a:noFill/>
                  <a:miter lim="800000"/>
                  <a:headEnd/>
                  <a:tailEnd/>
                </a:ln>
              </p:spPr>
              <p:txBody>
                <a:bodyPr>
                  <a:spAutoFit/>
                </a:bodyPr>
                <a:lstStyle/>
                <a:p>
                  <a:pPr algn="ctr"/>
                  <a:endParaRPr lang="en-US"/>
                </a:p>
              </p:txBody>
            </p:sp>
            <p:grpSp>
              <p:nvGrpSpPr>
                <p:cNvPr id="158" name="Group 68"/>
                <p:cNvGrpSpPr>
                  <a:grpSpLocks/>
                </p:cNvGrpSpPr>
                <p:nvPr/>
              </p:nvGrpSpPr>
              <p:grpSpPr bwMode="auto">
                <a:xfrm>
                  <a:off x="3600" y="2784"/>
                  <a:ext cx="528" cy="528"/>
                  <a:chOff x="2174" y="3468"/>
                  <a:chExt cx="515" cy="529"/>
                </a:xfrm>
              </p:grpSpPr>
              <p:sp>
                <p:nvSpPr>
                  <p:cNvPr id="159" name="Freeform 69"/>
                  <p:cNvSpPr>
                    <a:spLocks/>
                  </p:cNvSpPr>
                  <p:nvPr/>
                </p:nvSpPr>
                <p:spPr bwMode="auto">
                  <a:xfrm>
                    <a:off x="2174" y="3468"/>
                    <a:ext cx="515" cy="529"/>
                  </a:xfrm>
                  <a:custGeom>
                    <a:avLst/>
                    <a:gdLst>
                      <a:gd name="T0" fmla="*/ 23 w 1029"/>
                      <a:gd name="T1" fmla="*/ 23 h 1059"/>
                      <a:gd name="T2" fmla="*/ 22 w 1029"/>
                      <a:gd name="T3" fmla="*/ 21 h 1059"/>
                      <a:gd name="T4" fmla="*/ 18 w 1029"/>
                      <a:gd name="T5" fmla="*/ 23 h 1059"/>
                      <a:gd name="T6" fmla="*/ 19 w 1029"/>
                      <a:gd name="T7" fmla="*/ 26 h 1059"/>
                      <a:gd name="T8" fmla="*/ 22 w 1029"/>
                      <a:gd name="T9" fmla="*/ 24 h 1059"/>
                      <a:gd name="T10" fmla="*/ 22 w 1029"/>
                      <a:gd name="T11" fmla="*/ 32 h 1059"/>
                      <a:gd name="T12" fmla="*/ 19 w 1029"/>
                      <a:gd name="T13" fmla="*/ 27 h 1059"/>
                      <a:gd name="T14" fmla="*/ 16 w 1029"/>
                      <a:gd name="T15" fmla="*/ 29 h 1059"/>
                      <a:gd name="T16" fmla="*/ 19 w 1029"/>
                      <a:gd name="T17" fmla="*/ 26 h 1059"/>
                      <a:gd name="T18" fmla="*/ 16 w 1029"/>
                      <a:gd name="T19" fmla="*/ 29 h 1059"/>
                      <a:gd name="T20" fmla="*/ 16 w 1029"/>
                      <a:gd name="T21" fmla="*/ 31 h 1059"/>
                      <a:gd name="T22" fmla="*/ 22 w 1029"/>
                      <a:gd name="T23" fmla="*/ 32 h 1059"/>
                      <a:gd name="T24" fmla="*/ 22 w 1029"/>
                      <a:gd name="T25" fmla="*/ 24 h 1059"/>
                      <a:gd name="T26" fmla="*/ 18 w 1029"/>
                      <a:gd name="T27" fmla="*/ 23 h 1059"/>
                      <a:gd name="T28" fmla="*/ 23 w 1029"/>
                      <a:gd name="T29" fmla="*/ 23 h 1059"/>
                      <a:gd name="T30" fmla="*/ 27 w 1029"/>
                      <a:gd name="T31" fmla="*/ 23 h 1059"/>
                      <a:gd name="T32" fmla="*/ 23 w 1029"/>
                      <a:gd name="T33" fmla="*/ 24 h 1059"/>
                      <a:gd name="T34" fmla="*/ 23 w 1029"/>
                      <a:gd name="T35" fmla="*/ 31 h 1059"/>
                      <a:gd name="T36" fmla="*/ 33 w 1029"/>
                      <a:gd name="T37" fmla="*/ 30 h 1059"/>
                      <a:gd name="T38" fmla="*/ 14 w 1029"/>
                      <a:gd name="T39" fmla="*/ 31 h 1059"/>
                      <a:gd name="T40" fmla="*/ 16 w 1029"/>
                      <a:gd name="T41" fmla="*/ 20 h 1059"/>
                      <a:gd name="T42" fmla="*/ 10 w 1029"/>
                      <a:gd name="T43" fmla="*/ 19 h 1059"/>
                      <a:gd name="T44" fmla="*/ 8 w 1029"/>
                      <a:gd name="T45" fmla="*/ 19 h 1059"/>
                      <a:gd name="T46" fmla="*/ 6 w 1029"/>
                      <a:gd name="T47" fmla="*/ 19 h 1059"/>
                      <a:gd name="T48" fmla="*/ 4 w 1029"/>
                      <a:gd name="T49" fmla="*/ 19 h 1059"/>
                      <a:gd name="T50" fmla="*/ 3 w 1029"/>
                      <a:gd name="T51" fmla="*/ 18 h 1059"/>
                      <a:gd name="T52" fmla="*/ 2 w 1029"/>
                      <a:gd name="T53" fmla="*/ 18 h 1059"/>
                      <a:gd name="T54" fmla="*/ 1 w 1029"/>
                      <a:gd name="T55" fmla="*/ 18 h 1059"/>
                      <a:gd name="T56" fmla="*/ 1 w 1029"/>
                      <a:gd name="T57" fmla="*/ 17 h 1059"/>
                      <a:gd name="T58" fmla="*/ 0 w 1029"/>
                      <a:gd name="T59" fmla="*/ 17 h 1059"/>
                      <a:gd name="T60" fmla="*/ 1 w 1029"/>
                      <a:gd name="T61" fmla="*/ 16 h 1059"/>
                      <a:gd name="T62" fmla="*/ 1 w 1029"/>
                      <a:gd name="T63" fmla="*/ 15 h 1059"/>
                      <a:gd name="T64" fmla="*/ 2 w 1029"/>
                      <a:gd name="T65" fmla="*/ 13 h 1059"/>
                      <a:gd name="T66" fmla="*/ 4 w 1029"/>
                      <a:gd name="T67" fmla="*/ 12 h 1059"/>
                      <a:gd name="T68" fmla="*/ 5 w 1029"/>
                      <a:gd name="T69" fmla="*/ 10 h 1059"/>
                      <a:gd name="T70" fmla="*/ 7 w 1029"/>
                      <a:gd name="T71" fmla="*/ 8 h 1059"/>
                      <a:gd name="T72" fmla="*/ 10 w 1029"/>
                      <a:gd name="T73" fmla="*/ 7 h 1059"/>
                      <a:gd name="T74" fmla="*/ 10 w 1029"/>
                      <a:gd name="T75" fmla="*/ 4 h 1059"/>
                      <a:gd name="T76" fmla="*/ 14 w 1029"/>
                      <a:gd name="T77" fmla="*/ 4 h 1059"/>
                      <a:gd name="T78" fmla="*/ 17 w 1029"/>
                      <a:gd name="T79" fmla="*/ 3 h 1059"/>
                      <a:gd name="T80" fmla="*/ 19 w 1029"/>
                      <a:gd name="T81" fmla="*/ 1 h 1059"/>
                      <a:gd name="T82" fmla="*/ 21 w 1029"/>
                      <a:gd name="T83" fmla="*/ 1 h 1059"/>
                      <a:gd name="T84" fmla="*/ 23 w 1029"/>
                      <a:gd name="T85" fmla="*/ 0 h 1059"/>
                      <a:gd name="T86" fmla="*/ 25 w 1029"/>
                      <a:gd name="T87" fmla="*/ 0 h 1059"/>
                      <a:gd name="T88" fmla="*/ 26 w 1029"/>
                      <a:gd name="T89" fmla="*/ 0 h 1059"/>
                      <a:gd name="T90" fmla="*/ 27 w 1029"/>
                      <a:gd name="T91" fmla="*/ 0 h 1059"/>
                      <a:gd name="T92" fmla="*/ 28 w 1029"/>
                      <a:gd name="T93" fmla="*/ 0 h 1059"/>
                      <a:gd name="T94" fmla="*/ 28 w 1029"/>
                      <a:gd name="T95" fmla="*/ 2 h 1059"/>
                      <a:gd name="T96" fmla="*/ 28 w 1029"/>
                      <a:gd name="T97" fmla="*/ 5 h 1059"/>
                      <a:gd name="T98" fmla="*/ 27 w 1029"/>
                      <a:gd name="T99" fmla="*/ 8 h 1059"/>
                      <a:gd name="T100" fmla="*/ 25 w 1029"/>
                      <a:gd name="T101" fmla="*/ 10 h 1059"/>
                      <a:gd name="T102" fmla="*/ 33 w 1029"/>
                      <a:gd name="T103" fmla="*/ 30 h 1059"/>
                      <a:gd name="T104" fmla="*/ 26 w 1029"/>
                      <a:gd name="T105" fmla="*/ 26 h 1059"/>
                      <a:gd name="T106" fmla="*/ 30 w 1029"/>
                      <a:gd name="T107" fmla="*/ 28 h 1059"/>
                      <a:gd name="T108" fmla="*/ 26 w 1029"/>
                      <a:gd name="T109" fmla="*/ 25 h 1059"/>
                      <a:gd name="T110" fmla="*/ 23 w 1029"/>
                      <a:gd name="T111" fmla="*/ 31 h 1059"/>
                      <a:gd name="T112" fmla="*/ 25 w 1029"/>
                      <a:gd name="T113" fmla="*/ 26 h 1059"/>
                      <a:gd name="T114" fmla="*/ 23 w 1029"/>
                      <a:gd name="T115" fmla="*/ 24 h 1059"/>
                      <a:gd name="T116" fmla="*/ 27 w 1029"/>
                      <a:gd name="T117" fmla="*/ 23 h 1059"/>
                      <a:gd name="T118" fmla="*/ 24 w 1029"/>
                      <a:gd name="T119" fmla="*/ 19 h 10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9"/>
                      <a:gd name="T181" fmla="*/ 0 h 1059"/>
                      <a:gd name="T182" fmla="*/ 1029 w 1029"/>
                      <a:gd name="T183" fmla="*/ 1059 h 10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9" h="1059">
                        <a:moveTo>
                          <a:pt x="705" y="668"/>
                        </a:moveTo>
                        <a:lnTo>
                          <a:pt x="705" y="747"/>
                        </a:lnTo>
                        <a:lnTo>
                          <a:pt x="678" y="748"/>
                        </a:lnTo>
                        <a:lnTo>
                          <a:pt x="678" y="701"/>
                        </a:lnTo>
                        <a:lnTo>
                          <a:pt x="573" y="706"/>
                        </a:lnTo>
                        <a:lnTo>
                          <a:pt x="563" y="744"/>
                        </a:lnTo>
                        <a:lnTo>
                          <a:pt x="557" y="763"/>
                        </a:lnTo>
                        <a:lnTo>
                          <a:pt x="597" y="852"/>
                        </a:lnTo>
                        <a:lnTo>
                          <a:pt x="678" y="768"/>
                        </a:lnTo>
                        <a:lnTo>
                          <a:pt x="678" y="791"/>
                        </a:lnTo>
                        <a:lnTo>
                          <a:pt x="605" y="867"/>
                        </a:lnTo>
                        <a:lnTo>
                          <a:pt x="678" y="1026"/>
                        </a:lnTo>
                        <a:lnTo>
                          <a:pt x="661" y="1023"/>
                        </a:lnTo>
                        <a:lnTo>
                          <a:pt x="594" y="877"/>
                        </a:lnTo>
                        <a:lnTo>
                          <a:pt x="498" y="977"/>
                        </a:lnTo>
                        <a:lnTo>
                          <a:pt x="506" y="947"/>
                        </a:lnTo>
                        <a:lnTo>
                          <a:pt x="586" y="862"/>
                        </a:lnTo>
                        <a:lnTo>
                          <a:pt x="551" y="786"/>
                        </a:lnTo>
                        <a:lnTo>
                          <a:pt x="506" y="947"/>
                        </a:lnTo>
                        <a:lnTo>
                          <a:pt x="498" y="977"/>
                        </a:lnTo>
                        <a:lnTo>
                          <a:pt x="495" y="995"/>
                        </a:lnTo>
                        <a:lnTo>
                          <a:pt x="661" y="1023"/>
                        </a:lnTo>
                        <a:lnTo>
                          <a:pt x="678" y="1026"/>
                        </a:lnTo>
                        <a:lnTo>
                          <a:pt x="678" y="791"/>
                        </a:lnTo>
                        <a:lnTo>
                          <a:pt x="678" y="768"/>
                        </a:lnTo>
                        <a:lnTo>
                          <a:pt x="557" y="763"/>
                        </a:lnTo>
                        <a:lnTo>
                          <a:pt x="563" y="744"/>
                        </a:lnTo>
                        <a:lnTo>
                          <a:pt x="678" y="748"/>
                        </a:lnTo>
                        <a:lnTo>
                          <a:pt x="705" y="747"/>
                        </a:lnTo>
                        <a:lnTo>
                          <a:pt x="828" y="730"/>
                        </a:lnTo>
                        <a:lnTo>
                          <a:pt x="839" y="749"/>
                        </a:lnTo>
                        <a:lnTo>
                          <a:pt x="708" y="768"/>
                        </a:lnTo>
                        <a:lnTo>
                          <a:pt x="707" y="786"/>
                        </a:lnTo>
                        <a:lnTo>
                          <a:pt x="705" y="1005"/>
                        </a:lnTo>
                        <a:lnTo>
                          <a:pt x="715" y="1020"/>
                        </a:lnTo>
                        <a:lnTo>
                          <a:pt x="982" y="943"/>
                        </a:lnTo>
                        <a:lnTo>
                          <a:pt x="1029" y="960"/>
                        </a:lnTo>
                        <a:lnTo>
                          <a:pt x="685" y="1059"/>
                        </a:lnTo>
                        <a:lnTo>
                          <a:pt x="445" y="1019"/>
                        </a:lnTo>
                        <a:lnTo>
                          <a:pt x="542" y="698"/>
                        </a:lnTo>
                        <a:lnTo>
                          <a:pt x="509" y="657"/>
                        </a:lnTo>
                        <a:lnTo>
                          <a:pt x="324" y="609"/>
                        </a:lnTo>
                        <a:lnTo>
                          <a:pt x="292" y="614"/>
                        </a:lnTo>
                        <a:lnTo>
                          <a:pt x="260" y="616"/>
                        </a:lnTo>
                        <a:lnTo>
                          <a:pt x="230" y="617"/>
                        </a:lnTo>
                        <a:lnTo>
                          <a:pt x="201" y="617"/>
                        </a:lnTo>
                        <a:lnTo>
                          <a:pt x="175" y="616"/>
                        </a:lnTo>
                        <a:lnTo>
                          <a:pt x="149" y="614"/>
                        </a:lnTo>
                        <a:lnTo>
                          <a:pt x="125" y="610"/>
                        </a:lnTo>
                        <a:lnTo>
                          <a:pt x="103" y="605"/>
                        </a:lnTo>
                        <a:lnTo>
                          <a:pt x="83" y="600"/>
                        </a:lnTo>
                        <a:lnTo>
                          <a:pt x="65" y="594"/>
                        </a:lnTo>
                        <a:lnTo>
                          <a:pt x="49" y="588"/>
                        </a:lnTo>
                        <a:lnTo>
                          <a:pt x="35" y="582"/>
                        </a:lnTo>
                        <a:lnTo>
                          <a:pt x="24" y="576"/>
                        </a:lnTo>
                        <a:lnTo>
                          <a:pt x="15" y="570"/>
                        </a:lnTo>
                        <a:lnTo>
                          <a:pt x="8" y="564"/>
                        </a:lnTo>
                        <a:lnTo>
                          <a:pt x="4" y="558"/>
                        </a:lnTo>
                        <a:lnTo>
                          <a:pt x="0" y="548"/>
                        </a:lnTo>
                        <a:lnTo>
                          <a:pt x="1" y="535"/>
                        </a:lnTo>
                        <a:lnTo>
                          <a:pt x="4" y="520"/>
                        </a:lnTo>
                        <a:lnTo>
                          <a:pt x="12" y="503"/>
                        </a:lnTo>
                        <a:lnTo>
                          <a:pt x="24" y="483"/>
                        </a:lnTo>
                        <a:lnTo>
                          <a:pt x="39" y="463"/>
                        </a:lnTo>
                        <a:lnTo>
                          <a:pt x="57" y="440"/>
                        </a:lnTo>
                        <a:lnTo>
                          <a:pt x="78" y="417"/>
                        </a:lnTo>
                        <a:lnTo>
                          <a:pt x="102" y="391"/>
                        </a:lnTo>
                        <a:lnTo>
                          <a:pt x="130" y="366"/>
                        </a:lnTo>
                        <a:lnTo>
                          <a:pt x="159" y="340"/>
                        </a:lnTo>
                        <a:lnTo>
                          <a:pt x="191" y="312"/>
                        </a:lnTo>
                        <a:lnTo>
                          <a:pt x="224" y="285"/>
                        </a:lnTo>
                        <a:lnTo>
                          <a:pt x="260" y="258"/>
                        </a:lnTo>
                        <a:lnTo>
                          <a:pt x="298" y="230"/>
                        </a:lnTo>
                        <a:lnTo>
                          <a:pt x="337" y="204"/>
                        </a:lnTo>
                        <a:lnTo>
                          <a:pt x="289" y="132"/>
                        </a:lnTo>
                        <a:lnTo>
                          <a:pt x="390" y="64"/>
                        </a:lnTo>
                        <a:lnTo>
                          <a:pt x="445" y="137"/>
                        </a:lnTo>
                        <a:lnTo>
                          <a:pt x="486" y="115"/>
                        </a:lnTo>
                        <a:lnTo>
                          <a:pt x="525" y="96"/>
                        </a:lnTo>
                        <a:lnTo>
                          <a:pt x="562" y="77"/>
                        </a:lnTo>
                        <a:lnTo>
                          <a:pt x="598" y="61"/>
                        </a:lnTo>
                        <a:lnTo>
                          <a:pt x="633" y="47"/>
                        </a:lnTo>
                        <a:lnTo>
                          <a:pt x="666" y="35"/>
                        </a:lnTo>
                        <a:lnTo>
                          <a:pt x="699" y="24"/>
                        </a:lnTo>
                        <a:lnTo>
                          <a:pt x="727" y="16"/>
                        </a:lnTo>
                        <a:lnTo>
                          <a:pt x="755" y="9"/>
                        </a:lnTo>
                        <a:lnTo>
                          <a:pt x="780" y="5"/>
                        </a:lnTo>
                        <a:lnTo>
                          <a:pt x="802" y="1"/>
                        </a:lnTo>
                        <a:lnTo>
                          <a:pt x="822" y="0"/>
                        </a:lnTo>
                        <a:lnTo>
                          <a:pt x="839" y="0"/>
                        </a:lnTo>
                        <a:lnTo>
                          <a:pt x="853" y="2"/>
                        </a:lnTo>
                        <a:lnTo>
                          <a:pt x="863" y="6"/>
                        </a:lnTo>
                        <a:lnTo>
                          <a:pt x="870" y="12"/>
                        </a:lnTo>
                        <a:lnTo>
                          <a:pt x="885" y="40"/>
                        </a:lnTo>
                        <a:lnTo>
                          <a:pt x="891" y="76"/>
                        </a:lnTo>
                        <a:lnTo>
                          <a:pt x="889" y="117"/>
                        </a:lnTo>
                        <a:lnTo>
                          <a:pt x="878" y="162"/>
                        </a:lnTo>
                        <a:lnTo>
                          <a:pt x="861" y="210"/>
                        </a:lnTo>
                        <a:lnTo>
                          <a:pt x="839" y="257"/>
                        </a:lnTo>
                        <a:lnTo>
                          <a:pt x="813" y="302"/>
                        </a:lnTo>
                        <a:lnTo>
                          <a:pt x="783" y="343"/>
                        </a:lnTo>
                        <a:lnTo>
                          <a:pt x="765" y="585"/>
                        </a:lnTo>
                        <a:lnTo>
                          <a:pt x="1029" y="960"/>
                        </a:lnTo>
                        <a:lnTo>
                          <a:pt x="982" y="943"/>
                        </a:lnTo>
                        <a:lnTo>
                          <a:pt x="811" y="847"/>
                        </a:lnTo>
                        <a:lnTo>
                          <a:pt x="822" y="829"/>
                        </a:lnTo>
                        <a:lnTo>
                          <a:pt x="947" y="901"/>
                        </a:lnTo>
                        <a:lnTo>
                          <a:pt x="853" y="765"/>
                        </a:lnTo>
                        <a:lnTo>
                          <a:pt x="822" y="829"/>
                        </a:lnTo>
                        <a:lnTo>
                          <a:pt x="811" y="847"/>
                        </a:lnTo>
                        <a:lnTo>
                          <a:pt x="715" y="1020"/>
                        </a:lnTo>
                        <a:lnTo>
                          <a:pt x="705" y="1005"/>
                        </a:lnTo>
                        <a:lnTo>
                          <a:pt x="796" y="837"/>
                        </a:lnTo>
                        <a:lnTo>
                          <a:pt x="707" y="786"/>
                        </a:lnTo>
                        <a:lnTo>
                          <a:pt x="708" y="768"/>
                        </a:lnTo>
                        <a:lnTo>
                          <a:pt x="806" y="820"/>
                        </a:lnTo>
                        <a:lnTo>
                          <a:pt x="839" y="749"/>
                        </a:lnTo>
                        <a:lnTo>
                          <a:pt x="828" y="730"/>
                        </a:lnTo>
                        <a:lnTo>
                          <a:pt x="747" y="612"/>
                        </a:lnTo>
                        <a:lnTo>
                          <a:pt x="705" y="668"/>
                        </a:lnTo>
                        <a:close/>
                      </a:path>
                    </a:pathLst>
                  </a:custGeom>
                  <a:solidFill>
                    <a:srgbClr val="000000"/>
                  </a:solidFill>
                  <a:ln w="9525">
                    <a:noFill/>
                    <a:round/>
                    <a:headEnd/>
                    <a:tailEnd/>
                  </a:ln>
                </p:spPr>
                <p:txBody>
                  <a:bodyPr/>
                  <a:lstStyle/>
                  <a:p>
                    <a:endParaRPr lang="en-US"/>
                  </a:p>
                </p:txBody>
              </p:sp>
              <p:sp>
                <p:nvSpPr>
                  <p:cNvPr id="160" name="Freeform 70"/>
                  <p:cNvSpPr>
                    <a:spLocks/>
                  </p:cNvSpPr>
                  <p:nvPr/>
                </p:nvSpPr>
                <p:spPr bwMode="auto">
                  <a:xfrm>
                    <a:off x="2427" y="3663"/>
                    <a:ext cx="118" cy="125"/>
                  </a:xfrm>
                  <a:custGeom>
                    <a:avLst/>
                    <a:gdLst>
                      <a:gd name="T0" fmla="*/ 6 w 236"/>
                      <a:gd name="T1" fmla="*/ 8 h 250"/>
                      <a:gd name="T2" fmla="*/ 5 w 236"/>
                      <a:gd name="T3" fmla="*/ 7 h 250"/>
                      <a:gd name="T4" fmla="*/ 0 w 236"/>
                      <a:gd name="T5" fmla="*/ 6 h 250"/>
                      <a:gd name="T6" fmla="*/ 1 w 236"/>
                      <a:gd name="T7" fmla="*/ 5 h 250"/>
                      <a:gd name="T8" fmla="*/ 1 w 236"/>
                      <a:gd name="T9" fmla="*/ 5 h 250"/>
                      <a:gd name="T10" fmla="*/ 2 w 236"/>
                      <a:gd name="T11" fmla="*/ 5 h 250"/>
                      <a:gd name="T12" fmla="*/ 2 w 236"/>
                      <a:gd name="T13" fmla="*/ 5 h 250"/>
                      <a:gd name="T14" fmla="*/ 2 w 236"/>
                      <a:gd name="T15" fmla="*/ 5 h 250"/>
                      <a:gd name="T16" fmla="*/ 3 w 236"/>
                      <a:gd name="T17" fmla="*/ 5 h 250"/>
                      <a:gd name="T18" fmla="*/ 3 w 236"/>
                      <a:gd name="T19" fmla="*/ 4 h 250"/>
                      <a:gd name="T20" fmla="*/ 3 w 236"/>
                      <a:gd name="T21" fmla="*/ 4 h 250"/>
                      <a:gd name="T22" fmla="*/ 4 w 236"/>
                      <a:gd name="T23" fmla="*/ 4 h 250"/>
                      <a:gd name="T24" fmla="*/ 5 w 236"/>
                      <a:gd name="T25" fmla="*/ 3 h 250"/>
                      <a:gd name="T26" fmla="*/ 5 w 236"/>
                      <a:gd name="T27" fmla="*/ 3 h 250"/>
                      <a:gd name="T28" fmla="*/ 6 w 236"/>
                      <a:gd name="T29" fmla="*/ 3 h 250"/>
                      <a:gd name="T30" fmla="*/ 6 w 236"/>
                      <a:gd name="T31" fmla="*/ 2 h 250"/>
                      <a:gd name="T32" fmla="*/ 7 w 236"/>
                      <a:gd name="T33" fmla="*/ 2 h 250"/>
                      <a:gd name="T34" fmla="*/ 7 w 236"/>
                      <a:gd name="T35" fmla="*/ 1 h 250"/>
                      <a:gd name="T36" fmla="*/ 7 w 236"/>
                      <a:gd name="T37" fmla="*/ 0 h 250"/>
                      <a:gd name="T38" fmla="*/ 7 w 236"/>
                      <a:gd name="T39" fmla="*/ 6 h 250"/>
                      <a:gd name="T40" fmla="*/ 6 w 236"/>
                      <a:gd name="T41" fmla="*/ 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6"/>
                      <a:gd name="T64" fmla="*/ 0 h 250"/>
                      <a:gd name="T65" fmla="*/ 236 w 236"/>
                      <a:gd name="T66" fmla="*/ 250 h 2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6" h="250">
                        <a:moveTo>
                          <a:pt x="181" y="250"/>
                        </a:moveTo>
                        <a:lnTo>
                          <a:pt x="150" y="213"/>
                        </a:lnTo>
                        <a:lnTo>
                          <a:pt x="0" y="164"/>
                        </a:lnTo>
                        <a:lnTo>
                          <a:pt x="12" y="159"/>
                        </a:lnTo>
                        <a:lnTo>
                          <a:pt x="23" y="153"/>
                        </a:lnTo>
                        <a:lnTo>
                          <a:pt x="35" y="148"/>
                        </a:lnTo>
                        <a:lnTo>
                          <a:pt x="47" y="142"/>
                        </a:lnTo>
                        <a:lnTo>
                          <a:pt x="59" y="136"/>
                        </a:lnTo>
                        <a:lnTo>
                          <a:pt x="70" y="130"/>
                        </a:lnTo>
                        <a:lnTo>
                          <a:pt x="82" y="124"/>
                        </a:lnTo>
                        <a:lnTo>
                          <a:pt x="93" y="117"/>
                        </a:lnTo>
                        <a:lnTo>
                          <a:pt x="112" y="105"/>
                        </a:lnTo>
                        <a:lnTo>
                          <a:pt x="130" y="92"/>
                        </a:lnTo>
                        <a:lnTo>
                          <a:pt x="149" y="80"/>
                        </a:lnTo>
                        <a:lnTo>
                          <a:pt x="167" y="65"/>
                        </a:lnTo>
                        <a:lnTo>
                          <a:pt x="184" y="50"/>
                        </a:lnTo>
                        <a:lnTo>
                          <a:pt x="202" y="35"/>
                        </a:lnTo>
                        <a:lnTo>
                          <a:pt x="219" y="18"/>
                        </a:lnTo>
                        <a:lnTo>
                          <a:pt x="236" y="0"/>
                        </a:lnTo>
                        <a:lnTo>
                          <a:pt x="225" y="191"/>
                        </a:lnTo>
                        <a:lnTo>
                          <a:pt x="181" y="250"/>
                        </a:lnTo>
                        <a:close/>
                      </a:path>
                    </a:pathLst>
                  </a:custGeom>
                  <a:solidFill>
                    <a:srgbClr val="D8E0E8"/>
                  </a:solidFill>
                  <a:ln w="9525">
                    <a:noFill/>
                    <a:round/>
                    <a:headEnd/>
                    <a:tailEnd/>
                  </a:ln>
                </p:spPr>
                <p:txBody>
                  <a:bodyPr/>
                  <a:lstStyle/>
                  <a:p>
                    <a:endParaRPr lang="en-US"/>
                  </a:p>
                </p:txBody>
              </p:sp>
              <p:sp>
                <p:nvSpPr>
                  <p:cNvPr id="161" name="Freeform 71"/>
                  <p:cNvSpPr>
                    <a:spLocks/>
                  </p:cNvSpPr>
                  <p:nvPr/>
                </p:nvSpPr>
                <p:spPr bwMode="auto">
                  <a:xfrm>
                    <a:off x="2251" y="3568"/>
                    <a:ext cx="330" cy="191"/>
                  </a:xfrm>
                  <a:custGeom>
                    <a:avLst/>
                    <a:gdLst>
                      <a:gd name="T0" fmla="*/ 21 w 660"/>
                      <a:gd name="T1" fmla="*/ 0 h 384"/>
                      <a:gd name="T2" fmla="*/ 20 w 660"/>
                      <a:gd name="T3" fmla="*/ 1 h 384"/>
                      <a:gd name="T4" fmla="*/ 19 w 660"/>
                      <a:gd name="T5" fmla="*/ 2 h 384"/>
                      <a:gd name="T6" fmla="*/ 18 w 660"/>
                      <a:gd name="T7" fmla="*/ 2 h 384"/>
                      <a:gd name="T8" fmla="*/ 17 w 660"/>
                      <a:gd name="T9" fmla="*/ 3 h 384"/>
                      <a:gd name="T10" fmla="*/ 15 w 660"/>
                      <a:gd name="T11" fmla="*/ 4 h 384"/>
                      <a:gd name="T12" fmla="*/ 14 w 660"/>
                      <a:gd name="T13" fmla="*/ 5 h 384"/>
                      <a:gd name="T14" fmla="*/ 12 w 660"/>
                      <a:gd name="T15" fmla="*/ 6 h 384"/>
                      <a:gd name="T16" fmla="*/ 11 w 660"/>
                      <a:gd name="T17" fmla="*/ 6 h 384"/>
                      <a:gd name="T18" fmla="*/ 10 w 660"/>
                      <a:gd name="T19" fmla="*/ 7 h 384"/>
                      <a:gd name="T20" fmla="*/ 10 w 660"/>
                      <a:gd name="T21" fmla="*/ 8 h 384"/>
                      <a:gd name="T22" fmla="*/ 9 w 660"/>
                      <a:gd name="T23" fmla="*/ 8 h 384"/>
                      <a:gd name="T24" fmla="*/ 7 w 660"/>
                      <a:gd name="T25" fmla="*/ 9 h 384"/>
                      <a:gd name="T26" fmla="*/ 6 w 660"/>
                      <a:gd name="T27" fmla="*/ 9 h 384"/>
                      <a:gd name="T28" fmla="*/ 5 w 660"/>
                      <a:gd name="T29" fmla="*/ 10 h 384"/>
                      <a:gd name="T30" fmla="*/ 5 w 660"/>
                      <a:gd name="T31" fmla="*/ 10 h 384"/>
                      <a:gd name="T32" fmla="*/ 3 w 660"/>
                      <a:gd name="T33" fmla="*/ 10 h 384"/>
                      <a:gd name="T34" fmla="*/ 3 w 660"/>
                      <a:gd name="T35" fmla="*/ 11 h 384"/>
                      <a:gd name="T36" fmla="*/ 1 w 660"/>
                      <a:gd name="T37" fmla="*/ 11 h 384"/>
                      <a:gd name="T38" fmla="*/ 1 w 660"/>
                      <a:gd name="T39" fmla="*/ 11 h 384"/>
                      <a:gd name="T40" fmla="*/ 1 w 660"/>
                      <a:gd name="T41" fmla="*/ 11 h 384"/>
                      <a:gd name="T42" fmla="*/ 3 w 660"/>
                      <a:gd name="T43" fmla="*/ 11 h 384"/>
                      <a:gd name="T44" fmla="*/ 3 w 660"/>
                      <a:gd name="T45" fmla="*/ 11 h 384"/>
                      <a:gd name="T46" fmla="*/ 5 w 660"/>
                      <a:gd name="T47" fmla="*/ 11 h 384"/>
                      <a:gd name="T48" fmla="*/ 6 w 660"/>
                      <a:gd name="T49" fmla="*/ 11 h 384"/>
                      <a:gd name="T50" fmla="*/ 7 w 660"/>
                      <a:gd name="T51" fmla="*/ 11 h 384"/>
                      <a:gd name="T52" fmla="*/ 9 w 660"/>
                      <a:gd name="T53" fmla="*/ 10 h 384"/>
                      <a:gd name="T54" fmla="*/ 10 w 660"/>
                      <a:gd name="T55" fmla="*/ 10 h 384"/>
                      <a:gd name="T56" fmla="*/ 10 w 660"/>
                      <a:gd name="T57" fmla="*/ 10 h 384"/>
                      <a:gd name="T58" fmla="*/ 11 w 660"/>
                      <a:gd name="T59" fmla="*/ 9 h 384"/>
                      <a:gd name="T60" fmla="*/ 12 w 660"/>
                      <a:gd name="T61" fmla="*/ 9 h 384"/>
                      <a:gd name="T62" fmla="*/ 13 w 660"/>
                      <a:gd name="T63" fmla="*/ 8 h 384"/>
                      <a:gd name="T64" fmla="*/ 14 w 660"/>
                      <a:gd name="T65" fmla="*/ 8 h 384"/>
                      <a:gd name="T66" fmla="*/ 15 w 660"/>
                      <a:gd name="T67" fmla="*/ 7 h 384"/>
                      <a:gd name="T68" fmla="*/ 17 w 660"/>
                      <a:gd name="T69" fmla="*/ 6 h 384"/>
                      <a:gd name="T70" fmla="*/ 18 w 660"/>
                      <a:gd name="T71" fmla="*/ 5 h 384"/>
                      <a:gd name="T72" fmla="*/ 19 w 660"/>
                      <a:gd name="T73" fmla="*/ 4 h 384"/>
                      <a:gd name="T74" fmla="*/ 20 w 660"/>
                      <a:gd name="T75" fmla="*/ 2 h 384"/>
                      <a:gd name="T76" fmla="*/ 21 w 660"/>
                      <a:gd name="T77" fmla="*/ 1 h 384"/>
                      <a:gd name="T78" fmla="*/ 21 w 660"/>
                      <a:gd name="T79" fmla="*/ 0 h 384"/>
                      <a:gd name="T80" fmla="*/ 21 w 660"/>
                      <a:gd name="T81" fmla="*/ 0 h 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0"/>
                      <a:gd name="T124" fmla="*/ 0 h 384"/>
                      <a:gd name="T125" fmla="*/ 660 w 660"/>
                      <a:gd name="T126" fmla="*/ 384 h 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0" h="384">
                        <a:moveTo>
                          <a:pt x="655" y="1"/>
                        </a:moveTo>
                        <a:lnTo>
                          <a:pt x="643" y="13"/>
                        </a:lnTo>
                        <a:lnTo>
                          <a:pt x="632" y="26"/>
                        </a:lnTo>
                        <a:lnTo>
                          <a:pt x="619" y="38"/>
                        </a:lnTo>
                        <a:lnTo>
                          <a:pt x="605" y="51"/>
                        </a:lnTo>
                        <a:lnTo>
                          <a:pt x="592" y="64"/>
                        </a:lnTo>
                        <a:lnTo>
                          <a:pt x="578" y="76"/>
                        </a:lnTo>
                        <a:lnTo>
                          <a:pt x="563" y="89"/>
                        </a:lnTo>
                        <a:lnTo>
                          <a:pt x="547" y="103"/>
                        </a:lnTo>
                        <a:lnTo>
                          <a:pt x="529" y="115"/>
                        </a:lnTo>
                        <a:lnTo>
                          <a:pt x="512" y="129"/>
                        </a:lnTo>
                        <a:lnTo>
                          <a:pt x="495" y="143"/>
                        </a:lnTo>
                        <a:lnTo>
                          <a:pt x="475" y="156"/>
                        </a:lnTo>
                        <a:lnTo>
                          <a:pt x="456" y="170"/>
                        </a:lnTo>
                        <a:lnTo>
                          <a:pt x="436" y="183"/>
                        </a:lnTo>
                        <a:lnTo>
                          <a:pt x="414" y="196"/>
                        </a:lnTo>
                        <a:lnTo>
                          <a:pt x="392" y="210"/>
                        </a:lnTo>
                        <a:lnTo>
                          <a:pt x="375" y="220"/>
                        </a:lnTo>
                        <a:lnTo>
                          <a:pt x="357" y="231"/>
                        </a:lnTo>
                        <a:lnTo>
                          <a:pt x="340" y="240"/>
                        </a:lnTo>
                        <a:lnTo>
                          <a:pt x="322" y="249"/>
                        </a:lnTo>
                        <a:lnTo>
                          <a:pt x="304" y="259"/>
                        </a:lnTo>
                        <a:lnTo>
                          <a:pt x="287" y="269"/>
                        </a:lnTo>
                        <a:lnTo>
                          <a:pt x="269" y="277"/>
                        </a:lnTo>
                        <a:lnTo>
                          <a:pt x="252" y="286"/>
                        </a:lnTo>
                        <a:lnTo>
                          <a:pt x="235" y="294"/>
                        </a:lnTo>
                        <a:lnTo>
                          <a:pt x="217" y="302"/>
                        </a:lnTo>
                        <a:lnTo>
                          <a:pt x="200" y="310"/>
                        </a:lnTo>
                        <a:lnTo>
                          <a:pt x="183" y="317"/>
                        </a:lnTo>
                        <a:lnTo>
                          <a:pt x="167" y="324"/>
                        </a:lnTo>
                        <a:lnTo>
                          <a:pt x="150" y="331"/>
                        </a:lnTo>
                        <a:lnTo>
                          <a:pt x="133" y="338"/>
                        </a:lnTo>
                        <a:lnTo>
                          <a:pt x="117" y="343"/>
                        </a:lnTo>
                        <a:lnTo>
                          <a:pt x="101" y="349"/>
                        </a:lnTo>
                        <a:lnTo>
                          <a:pt x="86" y="355"/>
                        </a:lnTo>
                        <a:lnTo>
                          <a:pt x="71" y="361"/>
                        </a:lnTo>
                        <a:lnTo>
                          <a:pt x="56" y="365"/>
                        </a:lnTo>
                        <a:lnTo>
                          <a:pt x="41" y="370"/>
                        </a:lnTo>
                        <a:lnTo>
                          <a:pt x="28" y="373"/>
                        </a:lnTo>
                        <a:lnTo>
                          <a:pt x="14" y="377"/>
                        </a:lnTo>
                        <a:lnTo>
                          <a:pt x="0" y="380"/>
                        </a:lnTo>
                        <a:lnTo>
                          <a:pt x="22" y="382"/>
                        </a:lnTo>
                        <a:lnTo>
                          <a:pt x="44" y="384"/>
                        </a:lnTo>
                        <a:lnTo>
                          <a:pt x="66" y="384"/>
                        </a:lnTo>
                        <a:lnTo>
                          <a:pt x="89" y="384"/>
                        </a:lnTo>
                        <a:lnTo>
                          <a:pt x="109" y="382"/>
                        </a:lnTo>
                        <a:lnTo>
                          <a:pt x="131" y="380"/>
                        </a:lnTo>
                        <a:lnTo>
                          <a:pt x="153" y="378"/>
                        </a:lnTo>
                        <a:lnTo>
                          <a:pt x="175" y="374"/>
                        </a:lnTo>
                        <a:lnTo>
                          <a:pt x="196" y="370"/>
                        </a:lnTo>
                        <a:lnTo>
                          <a:pt x="216" y="365"/>
                        </a:lnTo>
                        <a:lnTo>
                          <a:pt x="236" y="361"/>
                        </a:lnTo>
                        <a:lnTo>
                          <a:pt x="257" y="355"/>
                        </a:lnTo>
                        <a:lnTo>
                          <a:pt x="276" y="348"/>
                        </a:lnTo>
                        <a:lnTo>
                          <a:pt x="295" y="342"/>
                        </a:lnTo>
                        <a:lnTo>
                          <a:pt x="313" y="334"/>
                        </a:lnTo>
                        <a:lnTo>
                          <a:pt x="331" y="327"/>
                        </a:lnTo>
                        <a:lnTo>
                          <a:pt x="346" y="321"/>
                        </a:lnTo>
                        <a:lnTo>
                          <a:pt x="360" y="315"/>
                        </a:lnTo>
                        <a:lnTo>
                          <a:pt x="375" y="308"/>
                        </a:lnTo>
                        <a:lnTo>
                          <a:pt x="388" y="301"/>
                        </a:lnTo>
                        <a:lnTo>
                          <a:pt x="401" y="294"/>
                        </a:lnTo>
                        <a:lnTo>
                          <a:pt x="413" y="287"/>
                        </a:lnTo>
                        <a:lnTo>
                          <a:pt x="425" y="280"/>
                        </a:lnTo>
                        <a:lnTo>
                          <a:pt x="436" y="273"/>
                        </a:lnTo>
                        <a:lnTo>
                          <a:pt x="457" y="259"/>
                        </a:lnTo>
                        <a:lnTo>
                          <a:pt x="477" y="244"/>
                        </a:lnTo>
                        <a:lnTo>
                          <a:pt x="496" y="229"/>
                        </a:lnTo>
                        <a:lnTo>
                          <a:pt x="516" y="214"/>
                        </a:lnTo>
                        <a:lnTo>
                          <a:pt x="533" y="198"/>
                        </a:lnTo>
                        <a:lnTo>
                          <a:pt x="550" y="182"/>
                        </a:lnTo>
                        <a:lnTo>
                          <a:pt x="567" y="165"/>
                        </a:lnTo>
                        <a:lnTo>
                          <a:pt x="582" y="148"/>
                        </a:lnTo>
                        <a:lnTo>
                          <a:pt x="596" y="130"/>
                        </a:lnTo>
                        <a:lnTo>
                          <a:pt x="610" y="112"/>
                        </a:lnTo>
                        <a:lnTo>
                          <a:pt x="622" y="94"/>
                        </a:lnTo>
                        <a:lnTo>
                          <a:pt x="632" y="75"/>
                        </a:lnTo>
                        <a:lnTo>
                          <a:pt x="641" y="57"/>
                        </a:lnTo>
                        <a:lnTo>
                          <a:pt x="649" y="38"/>
                        </a:lnTo>
                        <a:lnTo>
                          <a:pt x="655" y="19"/>
                        </a:lnTo>
                        <a:lnTo>
                          <a:pt x="660" y="0"/>
                        </a:lnTo>
                        <a:lnTo>
                          <a:pt x="655" y="1"/>
                        </a:lnTo>
                        <a:close/>
                      </a:path>
                    </a:pathLst>
                  </a:custGeom>
                  <a:solidFill>
                    <a:srgbClr val="D8E0E8"/>
                  </a:solidFill>
                  <a:ln w="9525">
                    <a:noFill/>
                    <a:round/>
                    <a:headEnd/>
                    <a:tailEnd/>
                  </a:ln>
                </p:spPr>
                <p:txBody>
                  <a:bodyPr/>
                  <a:lstStyle/>
                  <a:p>
                    <a:endParaRPr lang="en-US"/>
                  </a:p>
                </p:txBody>
              </p:sp>
              <p:sp>
                <p:nvSpPr>
                  <p:cNvPr id="162" name="Freeform 72"/>
                  <p:cNvSpPr>
                    <a:spLocks/>
                  </p:cNvSpPr>
                  <p:nvPr/>
                </p:nvSpPr>
                <p:spPr bwMode="auto">
                  <a:xfrm>
                    <a:off x="2189" y="3585"/>
                    <a:ext cx="158" cy="162"/>
                  </a:xfrm>
                  <a:custGeom>
                    <a:avLst/>
                    <a:gdLst>
                      <a:gd name="T0" fmla="*/ 10 w 314"/>
                      <a:gd name="T1" fmla="*/ 0 h 323"/>
                      <a:gd name="T2" fmla="*/ 9 w 314"/>
                      <a:gd name="T3" fmla="*/ 1 h 323"/>
                      <a:gd name="T4" fmla="*/ 9 w 314"/>
                      <a:gd name="T5" fmla="*/ 2 h 323"/>
                      <a:gd name="T6" fmla="*/ 8 w 314"/>
                      <a:gd name="T7" fmla="*/ 2 h 323"/>
                      <a:gd name="T8" fmla="*/ 7 w 314"/>
                      <a:gd name="T9" fmla="*/ 3 h 323"/>
                      <a:gd name="T10" fmla="*/ 6 w 314"/>
                      <a:gd name="T11" fmla="*/ 4 h 323"/>
                      <a:gd name="T12" fmla="*/ 5 w 314"/>
                      <a:gd name="T13" fmla="*/ 5 h 323"/>
                      <a:gd name="T14" fmla="*/ 4 w 314"/>
                      <a:gd name="T15" fmla="*/ 5 h 323"/>
                      <a:gd name="T16" fmla="*/ 3 w 314"/>
                      <a:gd name="T17" fmla="*/ 6 h 323"/>
                      <a:gd name="T18" fmla="*/ 3 w 314"/>
                      <a:gd name="T19" fmla="*/ 7 h 323"/>
                      <a:gd name="T20" fmla="*/ 2 w 314"/>
                      <a:gd name="T21" fmla="*/ 7 h 323"/>
                      <a:gd name="T22" fmla="*/ 2 w 314"/>
                      <a:gd name="T23" fmla="*/ 8 h 323"/>
                      <a:gd name="T24" fmla="*/ 1 w 314"/>
                      <a:gd name="T25" fmla="*/ 8 h 323"/>
                      <a:gd name="T26" fmla="*/ 1 w 314"/>
                      <a:gd name="T27" fmla="*/ 9 h 323"/>
                      <a:gd name="T28" fmla="*/ 1 w 314"/>
                      <a:gd name="T29" fmla="*/ 9 h 323"/>
                      <a:gd name="T30" fmla="*/ 0 w 314"/>
                      <a:gd name="T31" fmla="*/ 10 h 323"/>
                      <a:gd name="T32" fmla="*/ 0 w 314"/>
                      <a:gd name="T33" fmla="*/ 10 h 323"/>
                      <a:gd name="T34" fmla="*/ 1 w 314"/>
                      <a:gd name="T35" fmla="*/ 10 h 323"/>
                      <a:gd name="T36" fmla="*/ 1 w 314"/>
                      <a:gd name="T37" fmla="*/ 10 h 323"/>
                      <a:gd name="T38" fmla="*/ 1 w 314"/>
                      <a:gd name="T39" fmla="*/ 11 h 323"/>
                      <a:gd name="T40" fmla="*/ 1 w 314"/>
                      <a:gd name="T41" fmla="*/ 11 h 323"/>
                      <a:gd name="T42" fmla="*/ 2 w 314"/>
                      <a:gd name="T43" fmla="*/ 11 h 323"/>
                      <a:gd name="T44" fmla="*/ 2 w 314"/>
                      <a:gd name="T45" fmla="*/ 11 h 323"/>
                      <a:gd name="T46" fmla="*/ 3 w 314"/>
                      <a:gd name="T47" fmla="*/ 10 h 323"/>
                      <a:gd name="T48" fmla="*/ 4 w 314"/>
                      <a:gd name="T49" fmla="*/ 10 h 323"/>
                      <a:gd name="T50" fmla="*/ 4 w 314"/>
                      <a:gd name="T51" fmla="*/ 10 h 323"/>
                      <a:gd name="T52" fmla="*/ 5 w 314"/>
                      <a:gd name="T53" fmla="*/ 10 h 323"/>
                      <a:gd name="T54" fmla="*/ 6 w 314"/>
                      <a:gd name="T55" fmla="*/ 10 h 323"/>
                      <a:gd name="T56" fmla="*/ 6 w 314"/>
                      <a:gd name="T57" fmla="*/ 10 h 323"/>
                      <a:gd name="T58" fmla="*/ 7 w 314"/>
                      <a:gd name="T59" fmla="*/ 9 h 323"/>
                      <a:gd name="T60" fmla="*/ 8 w 314"/>
                      <a:gd name="T61" fmla="*/ 9 h 323"/>
                      <a:gd name="T62" fmla="*/ 9 w 314"/>
                      <a:gd name="T63" fmla="*/ 9 h 323"/>
                      <a:gd name="T64" fmla="*/ 9 w 314"/>
                      <a:gd name="T65" fmla="*/ 9 h 323"/>
                      <a:gd name="T66" fmla="*/ 10 w 314"/>
                      <a:gd name="T67" fmla="*/ 0 h 3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323"/>
                      <a:gd name="T104" fmla="*/ 314 w 314"/>
                      <a:gd name="T105" fmla="*/ 323 h 3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323">
                        <a:moveTo>
                          <a:pt x="314" y="0"/>
                        </a:moveTo>
                        <a:lnTo>
                          <a:pt x="286" y="20"/>
                        </a:lnTo>
                        <a:lnTo>
                          <a:pt x="258" y="41"/>
                        </a:lnTo>
                        <a:lnTo>
                          <a:pt x="230" y="63"/>
                        </a:lnTo>
                        <a:lnTo>
                          <a:pt x="201" y="86"/>
                        </a:lnTo>
                        <a:lnTo>
                          <a:pt x="174" y="109"/>
                        </a:lnTo>
                        <a:lnTo>
                          <a:pt x="147" y="132"/>
                        </a:lnTo>
                        <a:lnTo>
                          <a:pt x="121" y="155"/>
                        </a:lnTo>
                        <a:lnTo>
                          <a:pt x="96" y="177"/>
                        </a:lnTo>
                        <a:lnTo>
                          <a:pt x="75" y="199"/>
                        </a:lnTo>
                        <a:lnTo>
                          <a:pt x="55" y="219"/>
                        </a:lnTo>
                        <a:lnTo>
                          <a:pt x="37" y="238"/>
                        </a:lnTo>
                        <a:lnTo>
                          <a:pt x="23" y="256"/>
                        </a:lnTo>
                        <a:lnTo>
                          <a:pt x="11" y="272"/>
                        </a:lnTo>
                        <a:lnTo>
                          <a:pt x="3" y="285"/>
                        </a:lnTo>
                        <a:lnTo>
                          <a:pt x="0" y="297"/>
                        </a:lnTo>
                        <a:lnTo>
                          <a:pt x="0" y="305"/>
                        </a:lnTo>
                        <a:lnTo>
                          <a:pt x="4" y="312"/>
                        </a:lnTo>
                        <a:lnTo>
                          <a:pt x="11" y="318"/>
                        </a:lnTo>
                        <a:lnTo>
                          <a:pt x="20" y="321"/>
                        </a:lnTo>
                        <a:lnTo>
                          <a:pt x="32" y="323"/>
                        </a:lnTo>
                        <a:lnTo>
                          <a:pt x="46" y="323"/>
                        </a:lnTo>
                        <a:lnTo>
                          <a:pt x="62" y="322"/>
                        </a:lnTo>
                        <a:lnTo>
                          <a:pt x="79" y="320"/>
                        </a:lnTo>
                        <a:lnTo>
                          <a:pt x="98" y="317"/>
                        </a:lnTo>
                        <a:lnTo>
                          <a:pt x="117" y="312"/>
                        </a:lnTo>
                        <a:lnTo>
                          <a:pt x="139" y="306"/>
                        </a:lnTo>
                        <a:lnTo>
                          <a:pt x="161" y="300"/>
                        </a:lnTo>
                        <a:lnTo>
                          <a:pt x="184" y="292"/>
                        </a:lnTo>
                        <a:lnTo>
                          <a:pt x="208" y="284"/>
                        </a:lnTo>
                        <a:lnTo>
                          <a:pt x="232" y="276"/>
                        </a:lnTo>
                        <a:lnTo>
                          <a:pt x="256" y="266"/>
                        </a:lnTo>
                        <a:lnTo>
                          <a:pt x="281" y="257"/>
                        </a:lnTo>
                        <a:lnTo>
                          <a:pt x="314" y="0"/>
                        </a:lnTo>
                        <a:close/>
                      </a:path>
                    </a:pathLst>
                  </a:custGeom>
                  <a:solidFill>
                    <a:srgbClr val="D8E0E8"/>
                  </a:solidFill>
                  <a:ln w="9525">
                    <a:noFill/>
                    <a:round/>
                    <a:headEnd/>
                    <a:tailEnd/>
                  </a:ln>
                </p:spPr>
                <p:txBody>
                  <a:bodyPr/>
                  <a:lstStyle/>
                  <a:p>
                    <a:endParaRPr lang="en-US"/>
                  </a:p>
                </p:txBody>
              </p:sp>
              <p:sp>
                <p:nvSpPr>
                  <p:cNvPr id="163" name="Freeform 73"/>
                  <p:cNvSpPr>
                    <a:spLocks/>
                  </p:cNvSpPr>
                  <p:nvPr/>
                </p:nvSpPr>
                <p:spPr bwMode="auto">
                  <a:xfrm>
                    <a:off x="2344" y="3602"/>
                    <a:ext cx="23" cy="106"/>
                  </a:xfrm>
                  <a:custGeom>
                    <a:avLst/>
                    <a:gdLst>
                      <a:gd name="T0" fmla="*/ 1 w 46"/>
                      <a:gd name="T1" fmla="*/ 6 h 212"/>
                      <a:gd name="T2" fmla="*/ 1 w 46"/>
                      <a:gd name="T3" fmla="*/ 7 h 212"/>
                      <a:gd name="T4" fmla="*/ 1 w 46"/>
                      <a:gd name="T5" fmla="*/ 7 h 212"/>
                      <a:gd name="T6" fmla="*/ 1 w 46"/>
                      <a:gd name="T7" fmla="*/ 7 h 212"/>
                      <a:gd name="T8" fmla="*/ 1 w 46"/>
                      <a:gd name="T9" fmla="*/ 7 h 212"/>
                      <a:gd name="T10" fmla="*/ 1 w 46"/>
                      <a:gd name="T11" fmla="*/ 7 h 212"/>
                      <a:gd name="T12" fmla="*/ 1 w 46"/>
                      <a:gd name="T13" fmla="*/ 7 h 212"/>
                      <a:gd name="T14" fmla="*/ 1 w 46"/>
                      <a:gd name="T15" fmla="*/ 7 h 212"/>
                      <a:gd name="T16" fmla="*/ 0 w 46"/>
                      <a:gd name="T17" fmla="*/ 7 h 212"/>
                      <a:gd name="T18" fmla="*/ 1 w 46"/>
                      <a:gd name="T19" fmla="*/ 0 h 212"/>
                      <a:gd name="T20" fmla="*/ 1 w 46"/>
                      <a:gd name="T21" fmla="*/ 6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212"/>
                      <a:gd name="T35" fmla="*/ 46 w 46"/>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212">
                        <a:moveTo>
                          <a:pt x="46" y="191"/>
                        </a:moveTo>
                        <a:lnTo>
                          <a:pt x="41" y="194"/>
                        </a:lnTo>
                        <a:lnTo>
                          <a:pt x="35" y="196"/>
                        </a:lnTo>
                        <a:lnTo>
                          <a:pt x="29" y="200"/>
                        </a:lnTo>
                        <a:lnTo>
                          <a:pt x="23" y="202"/>
                        </a:lnTo>
                        <a:lnTo>
                          <a:pt x="18" y="204"/>
                        </a:lnTo>
                        <a:lnTo>
                          <a:pt x="12" y="206"/>
                        </a:lnTo>
                        <a:lnTo>
                          <a:pt x="6" y="210"/>
                        </a:lnTo>
                        <a:lnTo>
                          <a:pt x="0" y="212"/>
                        </a:lnTo>
                        <a:lnTo>
                          <a:pt x="25" y="0"/>
                        </a:lnTo>
                        <a:lnTo>
                          <a:pt x="46" y="191"/>
                        </a:lnTo>
                        <a:close/>
                      </a:path>
                    </a:pathLst>
                  </a:custGeom>
                  <a:solidFill>
                    <a:srgbClr val="D8E0E8"/>
                  </a:solidFill>
                  <a:ln w="9525">
                    <a:noFill/>
                    <a:round/>
                    <a:headEnd/>
                    <a:tailEnd/>
                  </a:ln>
                </p:spPr>
                <p:txBody>
                  <a:bodyPr/>
                  <a:lstStyle/>
                  <a:p>
                    <a:endParaRPr lang="en-US"/>
                  </a:p>
                </p:txBody>
              </p:sp>
              <p:sp>
                <p:nvSpPr>
                  <p:cNvPr id="164" name="Freeform 74"/>
                  <p:cNvSpPr>
                    <a:spLocks/>
                  </p:cNvSpPr>
                  <p:nvPr/>
                </p:nvSpPr>
                <p:spPr bwMode="auto">
                  <a:xfrm>
                    <a:off x="2424" y="3647"/>
                    <a:ext cx="17" cy="18"/>
                  </a:xfrm>
                  <a:custGeom>
                    <a:avLst/>
                    <a:gdLst>
                      <a:gd name="T0" fmla="*/ 1 w 36"/>
                      <a:gd name="T1" fmla="*/ 1 h 36"/>
                      <a:gd name="T2" fmla="*/ 1 w 36"/>
                      <a:gd name="T3" fmla="*/ 1 h 36"/>
                      <a:gd name="T4" fmla="*/ 1 w 36"/>
                      <a:gd name="T5" fmla="*/ 1 h 36"/>
                      <a:gd name="T6" fmla="*/ 0 w 36"/>
                      <a:gd name="T7" fmla="*/ 1 h 36"/>
                      <a:gd name="T8" fmla="*/ 0 w 36"/>
                      <a:gd name="T9" fmla="*/ 1 h 36"/>
                      <a:gd name="T10" fmla="*/ 0 w 36"/>
                      <a:gd name="T11" fmla="*/ 1 h 36"/>
                      <a:gd name="T12" fmla="*/ 0 w 36"/>
                      <a:gd name="T13" fmla="*/ 1 h 36"/>
                      <a:gd name="T14" fmla="*/ 0 w 36"/>
                      <a:gd name="T15" fmla="*/ 1 h 36"/>
                      <a:gd name="T16" fmla="*/ 0 w 36"/>
                      <a:gd name="T17" fmla="*/ 1 h 36"/>
                      <a:gd name="T18" fmla="*/ 0 w 36"/>
                      <a:gd name="T19" fmla="*/ 1 h 36"/>
                      <a:gd name="T20" fmla="*/ 0 w 36"/>
                      <a:gd name="T21" fmla="*/ 0 h 36"/>
                      <a:gd name="T22" fmla="*/ 1 w 36"/>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6"/>
                      <a:gd name="T38" fmla="*/ 36 w 36"/>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6">
                        <a:moveTo>
                          <a:pt x="36" y="22"/>
                        </a:moveTo>
                        <a:lnTo>
                          <a:pt x="35" y="23"/>
                        </a:lnTo>
                        <a:lnTo>
                          <a:pt x="33" y="25"/>
                        </a:lnTo>
                        <a:lnTo>
                          <a:pt x="30" y="27"/>
                        </a:lnTo>
                        <a:lnTo>
                          <a:pt x="28" y="29"/>
                        </a:lnTo>
                        <a:lnTo>
                          <a:pt x="24" y="30"/>
                        </a:lnTo>
                        <a:lnTo>
                          <a:pt x="22" y="32"/>
                        </a:lnTo>
                        <a:lnTo>
                          <a:pt x="19" y="34"/>
                        </a:lnTo>
                        <a:lnTo>
                          <a:pt x="15" y="36"/>
                        </a:lnTo>
                        <a:lnTo>
                          <a:pt x="0" y="12"/>
                        </a:lnTo>
                        <a:lnTo>
                          <a:pt x="22" y="0"/>
                        </a:lnTo>
                        <a:lnTo>
                          <a:pt x="36" y="22"/>
                        </a:lnTo>
                        <a:close/>
                      </a:path>
                    </a:pathLst>
                  </a:custGeom>
                  <a:solidFill>
                    <a:srgbClr val="D8E0E8"/>
                  </a:solidFill>
                  <a:ln w="9525">
                    <a:noFill/>
                    <a:round/>
                    <a:headEnd/>
                    <a:tailEnd/>
                  </a:ln>
                </p:spPr>
                <p:txBody>
                  <a:bodyPr/>
                  <a:lstStyle/>
                  <a:p>
                    <a:endParaRPr lang="en-US"/>
                  </a:p>
                </p:txBody>
              </p:sp>
              <p:sp>
                <p:nvSpPr>
                  <p:cNvPr id="165" name="Freeform 75"/>
                  <p:cNvSpPr>
                    <a:spLocks/>
                  </p:cNvSpPr>
                  <p:nvPr/>
                </p:nvSpPr>
                <p:spPr bwMode="auto">
                  <a:xfrm>
                    <a:off x="2368" y="3561"/>
                    <a:ext cx="134" cy="131"/>
                  </a:xfrm>
                  <a:custGeom>
                    <a:avLst/>
                    <a:gdLst>
                      <a:gd name="T0" fmla="*/ 3 w 269"/>
                      <a:gd name="T1" fmla="*/ 6 h 263"/>
                      <a:gd name="T2" fmla="*/ 3 w 269"/>
                      <a:gd name="T3" fmla="*/ 7 h 263"/>
                      <a:gd name="T4" fmla="*/ 2 w 269"/>
                      <a:gd name="T5" fmla="*/ 7 h 263"/>
                      <a:gd name="T6" fmla="*/ 2 w 269"/>
                      <a:gd name="T7" fmla="*/ 7 h 263"/>
                      <a:gd name="T8" fmla="*/ 2 w 269"/>
                      <a:gd name="T9" fmla="*/ 7 h 263"/>
                      <a:gd name="T10" fmla="*/ 1 w 269"/>
                      <a:gd name="T11" fmla="*/ 7 h 263"/>
                      <a:gd name="T12" fmla="*/ 1 w 269"/>
                      <a:gd name="T13" fmla="*/ 7 h 263"/>
                      <a:gd name="T14" fmla="*/ 1 w 269"/>
                      <a:gd name="T15" fmla="*/ 8 h 263"/>
                      <a:gd name="T16" fmla="*/ 0 w 269"/>
                      <a:gd name="T17" fmla="*/ 8 h 263"/>
                      <a:gd name="T18" fmla="*/ 0 w 269"/>
                      <a:gd name="T19" fmla="*/ 1 h 263"/>
                      <a:gd name="T20" fmla="*/ 1 w 269"/>
                      <a:gd name="T21" fmla="*/ 0 h 263"/>
                      <a:gd name="T22" fmla="*/ 8 w 269"/>
                      <a:gd name="T23" fmla="*/ 3 h 263"/>
                      <a:gd name="T24" fmla="*/ 7 w 269"/>
                      <a:gd name="T25" fmla="*/ 3 h 263"/>
                      <a:gd name="T26" fmla="*/ 7 w 269"/>
                      <a:gd name="T27" fmla="*/ 4 h 263"/>
                      <a:gd name="T28" fmla="*/ 7 w 269"/>
                      <a:gd name="T29" fmla="*/ 4 h 263"/>
                      <a:gd name="T30" fmla="*/ 6 w 269"/>
                      <a:gd name="T31" fmla="*/ 4 h 263"/>
                      <a:gd name="T32" fmla="*/ 6 w 269"/>
                      <a:gd name="T33" fmla="*/ 5 h 263"/>
                      <a:gd name="T34" fmla="*/ 5 w 269"/>
                      <a:gd name="T35" fmla="*/ 5 h 263"/>
                      <a:gd name="T36" fmla="*/ 5 w 269"/>
                      <a:gd name="T37" fmla="*/ 5 h 263"/>
                      <a:gd name="T38" fmla="*/ 5 w 269"/>
                      <a:gd name="T39" fmla="*/ 5 h 263"/>
                      <a:gd name="T40" fmla="*/ 4 w 269"/>
                      <a:gd name="T41" fmla="*/ 4 h 263"/>
                      <a:gd name="T42" fmla="*/ 2 w 269"/>
                      <a:gd name="T43" fmla="*/ 5 h 263"/>
                      <a:gd name="T44" fmla="*/ 3 w 269"/>
                      <a:gd name="T45" fmla="*/ 6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9"/>
                      <a:gd name="T70" fmla="*/ 0 h 263"/>
                      <a:gd name="T71" fmla="*/ 269 w 269"/>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9" h="263">
                        <a:moveTo>
                          <a:pt x="106" y="220"/>
                        </a:moveTo>
                        <a:lnTo>
                          <a:pt x="96" y="225"/>
                        </a:lnTo>
                        <a:lnTo>
                          <a:pt x="87" y="231"/>
                        </a:lnTo>
                        <a:lnTo>
                          <a:pt x="78" y="235"/>
                        </a:lnTo>
                        <a:lnTo>
                          <a:pt x="68" y="241"/>
                        </a:lnTo>
                        <a:lnTo>
                          <a:pt x="57" y="246"/>
                        </a:lnTo>
                        <a:lnTo>
                          <a:pt x="46" y="251"/>
                        </a:lnTo>
                        <a:lnTo>
                          <a:pt x="34" y="257"/>
                        </a:lnTo>
                        <a:lnTo>
                          <a:pt x="23" y="263"/>
                        </a:lnTo>
                        <a:lnTo>
                          <a:pt x="0" y="34"/>
                        </a:lnTo>
                        <a:lnTo>
                          <a:pt x="51" y="0"/>
                        </a:lnTo>
                        <a:lnTo>
                          <a:pt x="269" y="110"/>
                        </a:lnTo>
                        <a:lnTo>
                          <a:pt x="255" y="120"/>
                        </a:lnTo>
                        <a:lnTo>
                          <a:pt x="240" y="131"/>
                        </a:lnTo>
                        <a:lnTo>
                          <a:pt x="226" y="141"/>
                        </a:lnTo>
                        <a:lnTo>
                          <a:pt x="213" y="150"/>
                        </a:lnTo>
                        <a:lnTo>
                          <a:pt x="200" y="160"/>
                        </a:lnTo>
                        <a:lnTo>
                          <a:pt x="187" y="169"/>
                        </a:lnTo>
                        <a:lnTo>
                          <a:pt x="175" y="177"/>
                        </a:lnTo>
                        <a:lnTo>
                          <a:pt x="163" y="185"/>
                        </a:lnTo>
                        <a:lnTo>
                          <a:pt x="139" y="146"/>
                        </a:lnTo>
                        <a:lnTo>
                          <a:pt x="82" y="179"/>
                        </a:lnTo>
                        <a:lnTo>
                          <a:pt x="106" y="220"/>
                        </a:lnTo>
                        <a:close/>
                      </a:path>
                    </a:pathLst>
                  </a:custGeom>
                  <a:solidFill>
                    <a:srgbClr val="D8E0E8"/>
                  </a:solidFill>
                  <a:ln w="9525">
                    <a:noFill/>
                    <a:round/>
                    <a:headEnd/>
                    <a:tailEnd/>
                  </a:ln>
                </p:spPr>
                <p:txBody>
                  <a:bodyPr/>
                  <a:lstStyle/>
                  <a:p>
                    <a:endParaRPr lang="en-US"/>
                  </a:p>
                </p:txBody>
              </p:sp>
              <p:sp>
                <p:nvSpPr>
                  <p:cNvPr id="166" name="Freeform 76"/>
                  <p:cNvSpPr>
                    <a:spLocks/>
                  </p:cNvSpPr>
                  <p:nvPr/>
                </p:nvSpPr>
                <p:spPr bwMode="auto">
                  <a:xfrm>
                    <a:off x="2401" y="3483"/>
                    <a:ext cx="203" cy="124"/>
                  </a:xfrm>
                  <a:custGeom>
                    <a:avLst/>
                    <a:gdLst>
                      <a:gd name="T0" fmla="*/ 7 w 408"/>
                      <a:gd name="T1" fmla="*/ 7 h 249"/>
                      <a:gd name="T2" fmla="*/ 7 w 408"/>
                      <a:gd name="T3" fmla="*/ 7 h 249"/>
                      <a:gd name="T4" fmla="*/ 7 w 408"/>
                      <a:gd name="T5" fmla="*/ 7 h 249"/>
                      <a:gd name="T6" fmla="*/ 8 w 408"/>
                      <a:gd name="T7" fmla="*/ 6 h 249"/>
                      <a:gd name="T8" fmla="*/ 8 w 408"/>
                      <a:gd name="T9" fmla="*/ 6 h 249"/>
                      <a:gd name="T10" fmla="*/ 8 w 408"/>
                      <a:gd name="T11" fmla="*/ 6 h 249"/>
                      <a:gd name="T12" fmla="*/ 9 w 408"/>
                      <a:gd name="T13" fmla="*/ 6 h 249"/>
                      <a:gd name="T14" fmla="*/ 9 w 408"/>
                      <a:gd name="T15" fmla="*/ 5 h 249"/>
                      <a:gd name="T16" fmla="*/ 9 w 408"/>
                      <a:gd name="T17" fmla="*/ 5 h 249"/>
                      <a:gd name="T18" fmla="*/ 10 w 408"/>
                      <a:gd name="T19" fmla="*/ 4 h 249"/>
                      <a:gd name="T20" fmla="*/ 11 w 408"/>
                      <a:gd name="T21" fmla="*/ 4 h 249"/>
                      <a:gd name="T22" fmla="*/ 11 w 408"/>
                      <a:gd name="T23" fmla="*/ 3 h 249"/>
                      <a:gd name="T24" fmla="*/ 12 w 408"/>
                      <a:gd name="T25" fmla="*/ 2 h 249"/>
                      <a:gd name="T26" fmla="*/ 12 w 408"/>
                      <a:gd name="T27" fmla="*/ 1 h 249"/>
                      <a:gd name="T28" fmla="*/ 12 w 408"/>
                      <a:gd name="T29" fmla="*/ 1 h 249"/>
                      <a:gd name="T30" fmla="*/ 12 w 408"/>
                      <a:gd name="T31" fmla="*/ 0 h 249"/>
                      <a:gd name="T32" fmla="*/ 12 w 408"/>
                      <a:gd name="T33" fmla="*/ 0 h 249"/>
                      <a:gd name="T34" fmla="*/ 12 w 408"/>
                      <a:gd name="T35" fmla="*/ 0 h 249"/>
                      <a:gd name="T36" fmla="*/ 12 w 408"/>
                      <a:gd name="T37" fmla="*/ 0 h 249"/>
                      <a:gd name="T38" fmla="*/ 12 w 408"/>
                      <a:gd name="T39" fmla="*/ 0 h 249"/>
                      <a:gd name="T40" fmla="*/ 11 w 408"/>
                      <a:gd name="T41" fmla="*/ 0 h 249"/>
                      <a:gd name="T42" fmla="*/ 11 w 408"/>
                      <a:gd name="T43" fmla="*/ 0 h 249"/>
                      <a:gd name="T44" fmla="*/ 11 w 408"/>
                      <a:gd name="T45" fmla="*/ 0 h 249"/>
                      <a:gd name="T46" fmla="*/ 10 w 408"/>
                      <a:gd name="T47" fmla="*/ 0 h 249"/>
                      <a:gd name="T48" fmla="*/ 10 w 408"/>
                      <a:gd name="T49" fmla="*/ 0 h 249"/>
                      <a:gd name="T50" fmla="*/ 10 w 408"/>
                      <a:gd name="T51" fmla="*/ 0 h 249"/>
                      <a:gd name="T52" fmla="*/ 9 w 408"/>
                      <a:gd name="T53" fmla="*/ 0 h 249"/>
                      <a:gd name="T54" fmla="*/ 9 w 408"/>
                      <a:gd name="T55" fmla="*/ 0 h 249"/>
                      <a:gd name="T56" fmla="*/ 8 w 408"/>
                      <a:gd name="T57" fmla="*/ 0 h 249"/>
                      <a:gd name="T58" fmla="*/ 8 w 408"/>
                      <a:gd name="T59" fmla="*/ 0 h 249"/>
                      <a:gd name="T60" fmla="*/ 7 w 408"/>
                      <a:gd name="T61" fmla="*/ 0 h 249"/>
                      <a:gd name="T62" fmla="*/ 7 w 408"/>
                      <a:gd name="T63" fmla="*/ 1 h 249"/>
                      <a:gd name="T64" fmla="*/ 6 w 408"/>
                      <a:gd name="T65" fmla="*/ 1 h 249"/>
                      <a:gd name="T66" fmla="*/ 6 w 408"/>
                      <a:gd name="T67" fmla="*/ 1 h 249"/>
                      <a:gd name="T68" fmla="*/ 5 w 408"/>
                      <a:gd name="T69" fmla="*/ 1 h 249"/>
                      <a:gd name="T70" fmla="*/ 5 w 408"/>
                      <a:gd name="T71" fmla="*/ 1 h 249"/>
                      <a:gd name="T72" fmla="*/ 5 w 408"/>
                      <a:gd name="T73" fmla="*/ 1 h 249"/>
                      <a:gd name="T74" fmla="*/ 4 w 408"/>
                      <a:gd name="T75" fmla="*/ 2 h 249"/>
                      <a:gd name="T76" fmla="*/ 4 w 408"/>
                      <a:gd name="T77" fmla="*/ 2 h 249"/>
                      <a:gd name="T78" fmla="*/ 3 w 408"/>
                      <a:gd name="T79" fmla="*/ 2 h 249"/>
                      <a:gd name="T80" fmla="*/ 3 w 408"/>
                      <a:gd name="T81" fmla="*/ 2 h 249"/>
                      <a:gd name="T82" fmla="*/ 2 w 408"/>
                      <a:gd name="T83" fmla="*/ 2 h 249"/>
                      <a:gd name="T84" fmla="*/ 2 w 408"/>
                      <a:gd name="T85" fmla="*/ 2 h 249"/>
                      <a:gd name="T86" fmla="*/ 2 w 408"/>
                      <a:gd name="T87" fmla="*/ 3 h 249"/>
                      <a:gd name="T88" fmla="*/ 1 w 408"/>
                      <a:gd name="T89" fmla="*/ 3 h 249"/>
                      <a:gd name="T90" fmla="*/ 1 w 408"/>
                      <a:gd name="T91" fmla="*/ 3 h 249"/>
                      <a:gd name="T92" fmla="*/ 0 w 408"/>
                      <a:gd name="T93" fmla="*/ 3 h 249"/>
                      <a:gd name="T94" fmla="*/ 0 w 408"/>
                      <a:gd name="T95" fmla="*/ 4 h 249"/>
                      <a:gd name="T96" fmla="*/ 0 w 408"/>
                      <a:gd name="T97" fmla="*/ 4 h 249"/>
                      <a:gd name="T98" fmla="*/ 7 w 408"/>
                      <a:gd name="T99" fmla="*/ 7 h 2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8"/>
                      <a:gd name="T151" fmla="*/ 0 h 249"/>
                      <a:gd name="T152" fmla="*/ 408 w 408"/>
                      <a:gd name="T153" fmla="*/ 249 h 2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8" h="249">
                        <a:moveTo>
                          <a:pt x="225" y="249"/>
                        </a:moveTo>
                        <a:lnTo>
                          <a:pt x="236" y="240"/>
                        </a:lnTo>
                        <a:lnTo>
                          <a:pt x="247" y="230"/>
                        </a:lnTo>
                        <a:lnTo>
                          <a:pt x="258" y="221"/>
                        </a:lnTo>
                        <a:lnTo>
                          <a:pt x="270" y="212"/>
                        </a:lnTo>
                        <a:lnTo>
                          <a:pt x="280" y="203"/>
                        </a:lnTo>
                        <a:lnTo>
                          <a:pt x="290" y="193"/>
                        </a:lnTo>
                        <a:lnTo>
                          <a:pt x="301" y="184"/>
                        </a:lnTo>
                        <a:lnTo>
                          <a:pt x="311" y="175"/>
                        </a:lnTo>
                        <a:lnTo>
                          <a:pt x="336" y="151"/>
                        </a:lnTo>
                        <a:lnTo>
                          <a:pt x="358" y="128"/>
                        </a:lnTo>
                        <a:lnTo>
                          <a:pt x="377" y="105"/>
                        </a:lnTo>
                        <a:lnTo>
                          <a:pt x="392" y="83"/>
                        </a:lnTo>
                        <a:lnTo>
                          <a:pt x="402" y="62"/>
                        </a:lnTo>
                        <a:lnTo>
                          <a:pt x="408" y="43"/>
                        </a:lnTo>
                        <a:lnTo>
                          <a:pt x="408" y="25"/>
                        </a:lnTo>
                        <a:lnTo>
                          <a:pt x="402" y="10"/>
                        </a:lnTo>
                        <a:lnTo>
                          <a:pt x="399" y="7"/>
                        </a:lnTo>
                        <a:lnTo>
                          <a:pt x="394" y="4"/>
                        </a:lnTo>
                        <a:lnTo>
                          <a:pt x="387" y="2"/>
                        </a:lnTo>
                        <a:lnTo>
                          <a:pt x="379" y="1"/>
                        </a:lnTo>
                        <a:lnTo>
                          <a:pt x="371" y="0"/>
                        </a:lnTo>
                        <a:lnTo>
                          <a:pt x="361" y="0"/>
                        </a:lnTo>
                        <a:lnTo>
                          <a:pt x="349" y="1"/>
                        </a:lnTo>
                        <a:lnTo>
                          <a:pt x="338" y="4"/>
                        </a:lnTo>
                        <a:lnTo>
                          <a:pt x="324" y="6"/>
                        </a:lnTo>
                        <a:lnTo>
                          <a:pt x="310" y="8"/>
                        </a:lnTo>
                        <a:lnTo>
                          <a:pt x="295" y="13"/>
                        </a:lnTo>
                        <a:lnTo>
                          <a:pt x="280" y="16"/>
                        </a:lnTo>
                        <a:lnTo>
                          <a:pt x="264" y="22"/>
                        </a:lnTo>
                        <a:lnTo>
                          <a:pt x="247" y="27"/>
                        </a:lnTo>
                        <a:lnTo>
                          <a:pt x="229" y="32"/>
                        </a:lnTo>
                        <a:lnTo>
                          <a:pt x="212" y="39"/>
                        </a:lnTo>
                        <a:lnTo>
                          <a:pt x="199" y="44"/>
                        </a:lnTo>
                        <a:lnTo>
                          <a:pt x="187" y="48"/>
                        </a:lnTo>
                        <a:lnTo>
                          <a:pt x="173" y="54"/>
                        </a:lnTo>
                        <a:lnTo>
                          <a:pt x="160" y="59"/>
                        </a:lnTo>
                        <a:lnTo>
                          <a:pt x="146" y="65"/>
                        </a:lnTo>
                        <a:lnTo>
                          <a:pt x="134" y="70"/>
                        </a:lnTo>
                        <a:lnTo>
                          <a:pt x="120" y="76"/>
                        </a:lnTo>
                        <a:lnTo>
                          <a:pt x="106" y="82"/>
                        </a:lnTo>
                        <a:lnTo>
                          <a:pt x="93" y="89"/>
                        </a:lnTo>
                        <a:lnTo>
                          <a:pt x="80" y="94"/>
                        </a:lnTo>
                        <a:lnTo>
                          <a:pt x="66" y="101"/>
                        </a:lnTo>
                        <a:lnTo>
                          <a:pt x="53" y="108"/>
                        </a:lnTo>
                        <a:lnTo>
                          <a:pt x="39" y="115"/>
                        </a:lnTo>
                        <a:lnTo>
                          <a:pt x="27" y="122"/>
                        </a:lnTo>
                        <a:lnTo>
                          <a:pt x="13" y="129"/>
                        </a:lnTo>
                        <a:lnTo>
                          <a:pt x="0" y="136"/>
                        </a:lnTo>
                        <a:lnTo>
                          <a:pt x="225" y="249"/>
                        </a:lnTo>
                        <a:close/>
                      </a:path>
                    </a:pathLst>
                  </a:custGeom>
                  <a:solidFill>
                    <a:srgbClr val="D8E0E8"/>
                  </a:solidFill>
                  <a:ln w="9525">
                    <a:noFill/>
                    <a:round/>
                    <a:headEnd/>
                    <a:tailEnd/>
                  </a:ln>
                </p:spPr>
                <p:txBody>
                  <a:bodyPr/>
                  <a:lstStyle/>
                  <a:p>
                    <a:endParaRPr lang="en-US"/>
                  </a:p>
                </p:txBody>
              </p:sp>
              <p:sp>
                <p:nvSpPr>
                  <p:cNvPr id="167" name="Freeform 77"/>
                  <p:cNvSpPr>
                    <a:spLocks/>
                  </p:cNvSpPr>
                  <p:nvPr/>
                </p:nvSpPr>
                <p:spPr bwMode="auto">
                  <a:xfrm>
                    <a:off x="2341" y="3520"/>
                    <a:ext cx="45" cy="41"/>
                  </a:xfrm>
                  <a:custGeom>
                    <a:avLst/>
                    <a:gdLst>
                      <a:gd name="T0" fmla="*/ 1 w 90"/>
                      <a:gd name="T1" fmla="*/ 2 h 83"/>
                      <a:gd name="T2" fmla="*/ 0 w 90"/>
                      <a:gd name="T3" fmla="*/ 1 h 83"/>
                      <a:gd name="T4" fmla="*/ 1 w 90"/>
                      <a:gd name="T5" fmla="*/ 0 h 83"/>
                      <a:gd name="T6" fmla="*/ 3 w 90"/>
                      <a:gd name="T7" fmla="*/ 1 h 83"/>
                      <a:gd name="T8" fmla="*/ 1 w 90"/>
                      <a:gd name="T9" fmla="*/ 2 h 83"/>
                      <a:gd name="T10" fmla="*/ 0 60000 65536"/>
                      <a:gd name="T11" fmla="*/ 0 60000 65536"/>
                      <a:gd name="T12" fmla="*/ 0 60000 65536"/>
                      <a:gd name="T13" fmla="*/ 0 60000 65536"/>
                      <a:gd name="T14" fmla="*/ 0 60000 65536"/>
                      <a:gd name="T15" fmla="*/ 0 w 90"/>
                      <a:gd name="T16" fmla="*/ 0 h 83"/>
                      <a:gd name="T17" fmla="*/ 90 w 90"/>
                      <a:gd name="T18" fmla="*/ 83 h 83"/>
                    </a:gdLst>
                    <a:ahLst/>
                    <a:cxnLst>
                      <a:cxn ang="T10">
                        <a:pos x="T0" y="T1"/>
                      </a:cxn>
                      <a:cxn ang="T11">
                        <a:pos x="T2" y="T3"/>
                      </a:cxn>
                      <a:cxn ang="T12">
                        <a:pos x="T4" y="T5"/>
                      </a:cxn>
                      <a:cxn ang="T13">
                        <a:pos x="T6" y="T7"/>
                      </a:cxn>
                      <a:cxn ang="T14">
                        <a:pos x="T8" y="T9"/>
                      </a:cxn>
                    </a:cxnLst>
                    <a:rect l="T15" t="T16" r="T17" b="T18"/>
                    <a:pathLst>
                      <a:path w="90" h="83">
                        <a:moveTo>
                          <a:pt x="34" y="83"/>
                        </a:moveTo>
                        <a:lnTo>
                          <a:pt x="0" y="34"/>
                        </a:lnTo>
                        <a:lnTo>
                          <a:pt x="53" y="0"/>
                        </a:lnTo>
                        <a:lnTo>
                          <a:pt x="90" y="48"/>
                        </a:lnTo>
                        <a:lnTo>
                          <a:pt x="34" y="83"/>
                        </a:lnTo>
                        <a:close/>
                      </a:path>
                    </a:pathLst>
                  </a:custGeom>
                  <a:solidFill>
                    <a:srgbClr val="D8E0E8"/>
                  </a:solidFill>
                  <a:ln w="9525">
                    <a:noFill/>
                    <a:round/>
                    <a:headEnd/>
                    <a:tailEnd/>
                  </a:ln>
                </p:spPr>
                <p:txBody>
                  <a:bodyPr/>
                  <a:lstStyle/>
                  <a:p>
                    <a:endParaRPr lang="en-US"/>
                  </a:p>
                </p:txBody>
              </p:sp>
              <p:sp>
                <p:nvSpPr>
                  <p:cNvPr id="168" name="Freeform 78"/>
                  <p:cNvSpPr>
                    <a:spLocks/>
                  </p:cNvSpPr>
                  <p:nvPr/>
                </p:nvSpPr>
                <p:spPr bwMode="auto">
                  <a:xfrm>
                    <a:off x="2251" y="3710"/>
                    <a:ext cx="166" cy="49"/>
                  </a:xfrm>
                  <a:custGeom>
                    <a:avLst/>
                    <a:gdLst>
                      <a:gd name="T0" fmla="*/ 11 w 331"/>
                      <a:gd name="T1" fmla="*/ 2 h 98"/>
                      <a:gd name="T2" fmla="*/ 10 w 331"/>
                      <a:gd name="T3" fmla="*/ 2 h 98"/>
                      <a:gd name="T4" fmla="*/ 10 w 331"/>
                      <a:gd name="T5" fmla="*/ 2 h 98"/>
                      <a:gd name="T6" fmla="*/ 9 w 331"/>
                      <a:gd name="T7" fmla="*/ 2 h 98"/>
                      <a:gd name="T8" fmla="*/ 9 w 331"/>
                      <a:gd name="T9" fmla="*/ 3 h 98"/>
                      <a:gd name="T10" fmla="*/ 8 w 331"/>
                      <a:gd name="T11" fmla="*/ 3 h 98"/>
                      <a:gd name="T12" fmla="*/ 7 w 331"/>
                      <a:gd name="T13" fmla="*/ 3 h 98"/>
                      <a:gd name="T14" fmla="*/ 7 w 331"/>
                      <a:gd name="T15" fmla="*/ 3 h 98"/>
                      <a:gd name="T16" fmla="*/ 6 w 331"/>
                      <a:gd name="T17" fmla="*/ 3 h 98"/>
                      <a:gd name="T18" fmla="*/ 5 w 331"/>
                      <a:gd name="T19" fmla="*/ 3 h 98"/>
                      <a:gd name="T20" fmla="*/ 5 w 331"/>
                      <a:gd name="T21" fmla="*/ 3 h 98"/>
                      <a:gd name="T22" fmla="*/ 4 w 331"/>
                      <a:gd name="T23" fmla="*/ 3 h 98"/>
                      <a:gd name="T24" fmla="*/ 3 w 331"/>
                      <a:gd name="T25" fmla="*/ 3 h 98"/>
                      <a:gd name="T26" fmla="*/ 3 w 331"/>
                      <a:gd name="T27" fmla="*/ 3 h 98"/>
                      <a:gd name="T28" fmla="*/ 2 w 331"/>
                      <a:gd name="T29" fmla="*/ 3 h 98"/>
                      <a:gd name="T30" fmla="*/ 1 w 331"/>
                      <a:gd name="T31" fmla="*/ 3 h 98"/>
                      <a:gd name="T32" fmla="*/ 0 w 331"/>
                      <a:gd name="T33" fmla="*/ 3 h 98"/>
                      <a:gd name="T34" fmla="*/ 1 w 331"/>
                      <a:gd name="T35" fmla="*/ 3 h 98"/>
                      <a:gd name="T36" fmla="*/ 1 w 331"/>
                      <a:gd name="T37" fmla="*/ 3 h 98"/>
                      <a:gd name="T38" fmla="*/ 2 w 331"/>
                      <a:gd name="T39" fmla="*/ 3 h 98"/>
                      <a:gd name="T40" fmla="*/ 2 w 331"/>
                      <a:gd name="T41" fmla="*/ 3 h 98"/>
                      <a:gd name="T42" fmla="*/ 3 w 331"/>
                      <a:gd name="T43" fmla="*/ 3 h 98"/>
                      <a:gd name="T44" fmla="*/ 3 w 331"/>
                      <a:gd name="T45" fmla="*/ 3 h 98"/>
                      <a:gd name="T46" fmla="*/ 4 w 331"/>
                      <a:gd name="T47" fmla="*/ 2 h 98"/>
                      <a:gd name="T48" fmla="*/ 4 w 331"/>
                      <a:gd name="T49" fmla="*/ 2 h 98"/>
                      <a:gd name="T50" fmla="*/ 5 w 331"/>
                      <a:gd name="T51" fmla="*/ 2 h 98"/>
                      <a:gd name="T52" fmla="*/ 5 w 331"/>
                      <a:gd name="T53" fmla="*/ 2 h 98"/>
                      <a:gd name="T54" fmla="*/ 6 w 331"/>
                      <a:gd name="T55" fmla="*/ 2 h 98"/>
                      <a:gd name="T56" fmla="*/ 6 w 331"/>
                      <a:gd name="T57" fmla="*/ 1 h 98"/>
                      <a:gd name="T58" fmla="*/ 7 w 331"/>
                      <a:gd name="T59" fmla="*/ 1 h 98"/>
                      <a:gd name="T60" fmla="*/ 7 w 331"/>
                      <a:gd name="T61" fmla="*/ 1 h 98"/>
                      <a:gd name="T62" fmla="*/ 8 w 331"/>
                      <a:gd name="T63" fmla="*/ 1 h 98"/>
                      <a:gd name="T64" fmla="*/ 8 w 331"/>
                      <a:gd name="T65" fmla="*/ 0 h 98"/>
                      <a:gd name="T66" fmla="*/ 8 w 331"/>
                      <a:gd name="T67" fmla="*/ 1 h 98"/>
                      <a:gd name="T68" fmla="*/ 8 w 331"/>
                      <a:gd name="T69" fmla="*/ 1 h 98"/>
                      <a:gd name="T70" fmla="*/ 9 w 331"/>
                      <a:gd name="T71" fmla="*/ 1 h 98"/>
                      <a:gd name="T72" fmla="*/ 9 w 331"/>
                      <a:gd name="T73" fmla="*/ 1 h 98"/>
                      <a:gd name="T74" fmla="*/ 9 w 331"/>
                      <a:gd name="T75" fmla="*/ 1 h 98"/>
                      <a:gd name="T76" fmla="*/ 9 w 331"/>
                      <a:gd name="T77" fmla="*/ 2 h 98"/>
                      <a:gd name="T78" fmla="*/ 10 w 331"/>
                      <a:gd name="T79" fmla="*/ 2 h 98"/>
                      <a:gd name="T80" fmla="*/ 11 w 331"/>
                      <a:gd name="T81" fmla="*/ 2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1"/>
                      <a:gd name="T124" fmla="*/ 0 h 98"/>
                      <a:gd name="T125" fmla="*/ 331 w 331"/>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1" h="98">
                        <a:moveTo>
                          <a:pt x="331" y="41"/>
                        </a:moveTo>
                        <a:lnTo>
                          <a:pt x="313" y="48"/>
                        </a:lnTo>
                        <a:lnTo>
                          <a:pt x="295" y="56"/>
                        </a:lnTo>
                        <a:lnTo>
                          <a:pt x="276" y="62"/>
                        </a:lnTo>
                        <a:lnTo>
                          <a:pt x="257" y="69"/>
                        </a:lnTo>
                        <a:lnTo>
                          <a:pt x="236" y="75"/>
                        </a:lnTo>
                        <a:lnTo>
                          <a:pt x="216" y="79"/>
                        </a:lnTo>
                        <a:lnTo>
                          <a:pt x="196" y="84"/>
                        </a:lnTo>
                        <a:lnTo>
                          <a:pt x="175" y="88"/>
                        </a:lnTo>
                        <a:lnTo>
                          <a:pt x="153" y="92"/>
                        </a:lnTo>
                        <a:lnTo>
                          <a:pt x="131" y="94"/>
                        </a:lnTo>
                        <a:lnTo>
                          <a:pt x="109" y="96"/>
                        </a:lnTo>
                        <a:lnTo>
                          <a:pt x="89" y="98"/>
                        </a:lnTo>
                        <a:lnTo>
                          <a:pt x="66" y="98"/>
                        </a:lnTo>
                        <a:lnTo>
                          <a:pt x="44" y="98"/>
                        </a:lnTo>
                        <a:lnTo>
                          <a:pt x="22" y="96"/>
                        </a:lnTo>
                        <a:lnTo>
                          <a:pt x="0" y="94"/>
                        </a:lnTo>
                        <a:lnTo>
                          <a:pt x="14" y="91"/>
                        </a:lnTo>
                        <a:lnTo>
                          <a:pt x="28" y="87"/>
                        </a:lnTo>
                        <a:lnTo>
                          <a:pt x="41" y="84"/>
                        </a:lnTo>
                        <a:lnTo>
                          <a:pt x="56" y="79"/>
                        </a:lnTo>
                        <a:lnTo>
                          <a:pt x="71" y="75"/>
                        </a:lnTo>
                        <a:lnTo>
                          <a:pt x="86" y="69"/>
                        </a:lnTo>
                        <a:lnTo>
                          <a:pt x="101" y="63"/>
                        </a:lnTo>
                        <a:lnTo>
                          <a:pt x="117" y="57"/>
                        </a:lnTo>
                        <a:lnTo>
                          <a:pt x="133" y="52"/>
                        </a:lnTo>
                        <a:lnTo>
                          <a:pt x="150" y="45"/>
                        </a:lnTo>
                        <a:lnTo>
                          <a:pt x="167" y="38"/>
                        </a:lnTo>
                        <a:lnTo>
                          <a:pt x="183" y="31"/>
                        </a:lnTo>
                        <a:lnTo>
                          <a:pt x="200" y="24"/>
                        </a:lnTo>
                        <a:lnTo>
                          <a:pt x="217" y="16"/>
                        </a:lnTo>
                        <a:lnTo>
                          <a:pt x="235" y="8"/>
                        </a:lnTo>
                        <a:lnTo>
                          <a:pt x="252" y="0"/>
                        </a:lnTo>
                        <a:lnTo>
                          <a:pt x="252" y="2"/>
                        </a:lnTo>
                        <a:lnTo>
                          <a:pt x="254" y="8"/>
                        </a:lnTo>
                        <a:lnTo>
                          <a:pt x="257" y="15"/>
                        </a:lnTo>
                        <a:lnTo>
                          <a:pt x="264" y="24"/>
                        </a:lnTo>
                        <a:lnTo>
                          <a:pt x="273" y="32"/>
                        </a:lnTo>
                        <a:lnTo>
                          <a:pt x="287" y="38"/>
                        </a:lnTo>
                        <a:lnTo>
                          <a:pt x="306" y="41"/>
                        </a:lnTo>
                        <a:lnTo>
                          <a:pt x="331" y="41"/>
                        </a:lnTo>
                        <a:close/>
                      </a:path>
                    </a:pathLst>
                  </a:custGeom>
                  <a:solidFill>
                    <a:srgbClr val="7F99B2"/>
                  </a:solidFill>
                  <a:ln w="9525">
                    <a:noFill/>
                    <a:round/>
                    <a:headEnd/>
                    <a:tailEnd/>
                  </a:ln>
                </p:spPr>
                <p:txBody>
                  <a:bodyPr/>
                  <a:lstStyle/>
                  <a:p>
                    <a:endParaRPr lang="en-US"/>
                  </a:p>
                </p:txBody>
              </p:sp>
              <p:sp>
                <p:nvSpPr>
                  <p:cNvPr id="169" name="Freeform 79"/>
                  <p:cNvSpPr>
                    <a:spLocks/>
                  </p:cNvSpPr>
                  <p:nvPr/>
                </p:nvSpPr>
                <p:spPr bwMode="auto">
                  <a:xfrm>
                    <a:off x="2507" y="3483"/>
                    <a:ext cx="97" cy="88"/>
                  </a:xfrm>
                  <a:custGeom>
                    <a:avLst/>
                    <a:gdLst>
                      <a:gd name="T0" fmla="*/ 3 w 196"/>
                      <a:gd name="T1" fmla="*/ 6 h 175"/>
                      <a:gd name="T2" fmla="*/ 3 w 196"/>
                      <a:gd name="T3" fmla="*/ 5 h 175"/>
                      <a:gd name="T4" fmla="*/ 4 w 196"/>
                      <a:gd name="T5" fmla="*/ 4 h 175"/>
                      <a:gd name="T6" fmla="*/ 5 w 196"/>
                      <a:gd name="T7" fmla="*/ 4 h 175"/>
                      <a:gd name="T8" fmla="*/ 5 w 196"/>
                      <a:gd name="T9" fmla="*/ 3 h 175"/>
                      <a:gd name="T10" fmla="*/ 5 w 196"/>
                      <a:gd name="T11" fmla="*/ 2 h 175"/>
                      <a:gd name="T12" fmla="*/ 6 w 196"/>
                      <a:gd name="T13" fmla="*/ 2 h 175"/>
                      <a:gd name="T14" fmla="*/ 6 w 196"/>
                      <a:gd name="T15" fmla="*/ 1 h 175"/>
                      <a:gd name="T16" fmla="*/ 5 w 196"/>
                      <a:gd name="T17" fmla="*/ 1 h 175"/>
                      <a:gd name="T18" fmla="*/ 5 w 196"/>
                      <a:gd name="T19" fmla="*/ 1 h 175"/>
                      <a:gd name="T20" fmla="*/ 5 w 196"/>
                      <a:gd name="T21" fmla="*/ 1 h 175"/>
                      <a:gd name="T22" fmla="*/ 5 w 196"/>
                      <a:gd name="T23" fmla="*/ 1 h 175"/>
                      <a:gd name="T24" fmla="*/ 5 w 196"/>
                      <a:gd name="T25" fmla="*/ 1 h 175"/>
                      <a:gd name="T26" fmla="*/ 4 w 196"/>
                      <a:gd name="T27" fmla="*/ 0 h 175"/>
                      <a:gd name="T28" fmla="*/ 4 w 196"/>
                      <a:gd name="T29" fmla="*/ 0 h 175"/>
                      <a:gd name="T30" fmla="*/ 4 w 196"/>
                      <a:gd name="T31" fmla="*/ 1 h 175"/>
                      <a:gd name="T32" fmla="*/ 3 w 196"/>
                      <a:gd name="T33" fmla="*/ 1 h 175"/>
                      <a:gd name="T34" fmla="*/ 3 w 196"/>
                      <a:gd name="T35" fmla="*/ 1 h 175"/>
                      <a:gd name="T36" fmla="*/ 3 w 196"/>
                      <a:gd name="T37" fmla="*/ 1 h 175"/>
                      <a:gd name="T38" fmla="*/ 2 w 196"/>
                      <a:gd name="T39" fmla="*/ 1 h 175"/>
                      <a:gd name="T40" fmla="*/ 2 w 196"/>
                      <a:gd name="T41" fmla="*/ 1 h 175"/>
                      <a:gd name="T42" fmla="*/ 1 w 196"/>
                      <a:gd name="T43" fmla="*/ 1 h 175"/>
                      <a:gd name="T44" fmla="*/ 1 w 196"/>
                      <a:gd name="T45" fmla="*/ 1 h 175"/>
                      <a:gd name="T46" fmla="*/ 0 w 196"/>
                      <a:gd name="T47" fmla="*/ 1 h 175"/>
                      <a:gd name="T48" fmla="*/ 0 w 196"/>
                      <a:gd name="T49" fmla="*/ 2 h 175"/>
                      <a:gd name="T50" fmla="*/ 0 w 196"/>
                      <a:gd name="T51" fmla="*/ 2 h 175"/>
                      <a:gd name="T52" fmla="*/ 1 w 196"/>
                      <a:gd name="T53" fmla="*/ 2 h 175"/>
                      <a:gd name="T54" fmla="*/ 2 w 196"/>
                      <a:gd name="T55" fmla="*/ 2 h 175"/>
                      <a:gd name="T56" fmla="*/ 2 w 196"/>
                      <a:gd name="T57" fmla="*/ 3 h 175"/>
                      <a:gd name="T58" fmla="*/ 3 w 196"/>
                      <a:gd name="T59" fmla="*/ 4 h 175"/>
                      <a:gd name="T60" fmla="*/ 3 w 196"/>
                      <a:gd name="T61" fmla="*/ 4 h 175"/>
                      <a:gd name="T62" fmla="*/ 3 w 196"/>
                      <a:gd name="T63" fmla="*/ 5 h 175"/>
                      <a:gd name="T64" fmla="*/ 3 w 196"/>
                      <a:gd name="T65" fmla="*/ 6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175"/>
                      <a:gd name="T101" fmla="*/ 196 w 196"/>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175">
                        <a:moveTo>
                          <a:pt x="99" y="175"/>
                        </a:moveTo>
                        <a:lnTo>
                          <a:pt x="124" y="151"/>
                        </a:lnTo>
                        <a:lnTo>
                          <a:pt x="146" y="128"/>
                        </a:lnTo>
                        <a:lnTo>
                          <a:pt x="165" y="105"/>
                        </a:lnTo>
                        <a:lnTo>
                          <a:pt x="180" y="83"/>
                        </a:lnTo>
                        <a:lnTo>
                          <a:pt x="190" y="62"/>
                        </a:lnTo>
                        <a:lnTo>
                          <a:pt x="196" y="43"/>
                        </a:lnTo>
                        <a:lnTo>
                          <a:pt x="196" y="25"/>
                        </a:lnTo>
                        <a:lnTo>
                          <a:pt x="190" y="10"/>
                        </a:lnTo>
                        <a:lnTo>
                          <a:pt x="187" y="7"/>
                        </a:lnTo>
                        <a:lnTo>
                          <a:pt x="182" y="4"/>
                        </a:lnTo>
                        <a:lnTo>
                          <a:pt x="175" y="2"/>
                        </a:lnTo>
                        <a:lnTo>
                          <a:pt x="167" y="1"/>
                        </a:lnTo>
                        <a:lnTo>
                          <a:pt x="159" y="0"/>
                        </a:lnTo>
                        <a:lnTo>
                          <a:pt x="149" y="0"/>
                        </a:lnTo>
                        <a:lnTo>
                          <a:pt x="137" y="1"/>
                        </a:lnTo>
                        <a:lnTo>
                          <a:pt x="126" y="4"/>
                        </a:lnTo>
                        <a:lnTo>
                          <a:pt x="112" y="6"/>
                        </a:lnTo>
                        <a:lnTo>
                          <a:pt x="98" y="8"/>
                        </a:lnTo>
                        <a:lnTo>
                          <a:pt x="83" y="13"/>
                        </a:lnTo>
                        <a:lnTo>
                          <a:pt x="68" y="16"/>
                        </a:lnTo>
                        <a:lnTo>
                          <a:pt x="52" y="22"/>
                        </a:lnTo>
                        <a:lnTo>
                          <a:pt x="35" y="27"/>
                        </a:lnTo>
                        <a:lnTo>
                          <a:pt x="17" y="32"/>
                        </a:lnTo>
                        <a:lnTo>
                          <a:pt x="0" y="39"/>
                        </a:lnTo>
                        <a:lnTo>
                          <a:pt x="25" y="40"/>
                        </a:lnTo>
                        <a:lnTo>
                          <a:pt x="50" y="47"/>
                        </a:lnTo>
                        <a:lnTo>
                          <a:pt x="70" y="60"/>
                        </a:lnTo>
                        <a:lnTo>
                          <a:pt x="89" y="77"/>
                        </a:lnTo>
                        <a:lnTo>
                          <a:pt x="101" y="98"/>
                        </a:lnTo>
                        <a:lnTo>
                          <a:pt x="108" y="122"/>
                        </a:lnTo>
                        <a:lnTo>
                          <a:pt x="107" y="149"/>
                        </a:lnTo>
                        <a:lnTo>
                          <a:pt x="99" y="175"/>
                        </a:lnTo>
                        <a:close/>
                      </a:path>
                    </a:pathLst>
                  </a:custGeom>
                  <a:solidFill>
                    <a:srgbClr val="7F99B2"/>
                  </a:solidFill>
                  <a:ln w="9525">
                    <a:noFill/>
                    <a:round/>
                    <a:headEnd/>
                    <a:tailEnd/>
                  </a:ln>
                </p:spPr>
                <p:txBody>
                  <a:bodyPr/>
                  <a:lstStyle/>
                  <a:p>
                    <a:endParaRPr lang="en-US"/>
                  </a:p>
                </p:txBody>
              </p:sp>
            </p:grpSp>
          </p:grpSp>
          <p:sp>
            <p:nvSpPr>
              <p:cNvPr id="156" name="Line 80"/>
              <p:cNvSpPr>
                <a:spLocks noChangeShapeType="1"/>
              </p:cNvSpPr>
              <p:nvPr/>
            </p:nvSpPr>
            <p:spPr bwMode="auto">
              <a:xfrm>
                <a:off x="4368" y="3120"/>
                <a:ext cx="384" cy="0"/>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12" name="Group 81"/>
            <p:cNvGrpSpPr>
              <a:grpSpLocks/>
            </p:cNvGrpSpPr>
            <p:nvPr/>
          </p:nvGrpSpPr>
          <p:grpSpPr bwMode="auto">
            <a:xfrm>
              <a:off x="228600" y="4174374"/>
              <a:ext cx="2423446" cy="1282380"/>
              <a:chOff x="672" y="3024"/>
              <a:chExt cx="1409" cy="857"/>
            </a:xfrm>
          </p:grpSpPr>
          <p:sp>
            <p:nvSpPr>
              <p:cNvPr id="150" name="Line 82"/>
              <p:cNvSpPr>
                <a:spLocks noChangeShapeType="1"/>
              </p:cNvSpPr>
              <p:nvPr/>
            </p:nvSpPr>
            <p:spPr bwMode="auto">
              <a:xfrm>
                <a:off x="1695" y="3172"/>
                <a:ext cx="386" cy="0"/>
              </a:xfrm>
              <a:prstGeom prst="line">
                <a:avLst/>
              </a:prstGeom>
              <a:noFill/>
              <a:ln w="12700">
                <a:solidFill>
                  <a:schemeClr val="tx1"/>
                </a:solidFill>
                <a:round/>
                <a:headEnd type="diamond" w="med" len="med"/>
                <a:tailEnd type="stealth" w="med" len="med"/>
              </a:ln>
            </p:spPr>
            <p:txBody>
              <a:bodyPr/>
              <a:lstStyle/>
              <a:p>
                <a:endParaRPr lang="en-US"/>
              </a:p>
            </p:txBody>
          </p:sp>
          <p:sp>
            <p:nvSpPr>
              <p:cNvPr id="151" name="Line 83"/>
              <p:cNvSpPr>
                <a:spLocks noChangeShapeType="1"/>
              </p:cNvSpPr>
              <p:nvPr/>
            </p:nvSpPr>
            <p:spPr bwMode="auto">
              <a:xfrm>
                <a:off x="1695" y="3311"/>
                <a:ext cx="386" cy="0"/>
              </a:xfrm>
              <a:prstGeom prst="line">
                <a:avLst/>
              </a:prstGeom>
              <a:noFill/>
              <a:ln w="12700">
                <a:solidFill>
                  <a:schemeClr val="tx1"/>
                </a:solidFill>
                <a:round/>
                <a:headEnd type="diamond" w="med" len="med"/>
                <a:tailEnd type="stealth" w="med" len="med"/>
              </a:ln>
            </p:spPr>
            <p:txBody>
              <a:bodyPr/>
              <a:lstStyle/>
              <a:p>
                <a:endParaRPr lang="en-US"/>
              </a:p>
            </p:txBody>
          </p:sp>
          <p:sp>
            <p:nvSpPr>
              <p:cNvPr id="152" name="Line 84"/>
              <p:cNvSpPr>
                <a:spLocks noChangeShapeType="1"/>
              </p:cNvSpPr>
              <p:nvPr/>
            </p:nvSpPr>
            <p:spPr bwMode="auto">
              <a:xfrm>
                <a:off x="1695" y="3450"/>
                <a:ext cx="386" cy="0"/>
              </a:xfrm>
              <a:prstGeom prst="line">
                <a:avLst/>
              </a:prstGeom>
              <a:noFill/>
              <a:ln w="12700">
                <a:solidFill>
                  <a:schemeClr val="tx1"/>
                </a:solidFill>
                <a:round/>
                <a:headEnd type="diamond" w="med" len="med"/>
                <a:tailEnd type="stealth" w="med" len="med"/>
              </a:ln>
            </p:spPr>
            <p:txBody>
              <a:bodyPr/>
              <a:lstStyle/>
              <a:p>
                <a:endParaRPr lang="en-US"/>
              </a:p>
            </p:txBody>
          </p:sp>
          <p:pic>
            <p:nvPicPr>
              <p:cNvPr id="153" name="Picture 85"/>
              <p:cNvPicPr>
                <a:picLocks noChangeArrowheads="1"/>
              </p:cNvPicPr>
              <p:nvPr/>
            </p:nvPicPr>
            <p:blipFill>
              <a:blip r:embed="rId5" cstate="print"/>
              <a:srcRect/>
              <a:stretch>
                <a:fillRect/>
              </a:stretch>
            </p:blipFill>
            <p:spPr bwMode="auto">
              <a:xfrm>
                <a:off x="672" y="3024"/>
                <a:ext cx="1016" cy="616"/>
              </a:xfrm>
              <a:prstGeom prst="rect">
                <a:avLst/>
              </a:prstGeom>
              <a:noFill/>
              <a:ln w="9525">
                <a:noFill/>
                <a:miter lim="800000"/>
                <a:headEnd/>
                <a:tailEnd/>
              </a:ln>
            </p:spPr>
          </p:pic>
          <p:sp>
            <p:nvSpPr>
              <p:cNvPr id="154" name="Rectangle 86"/>
              <p:cNvSpPr>
                <a:spLocks noChangeArrowheads="1"/>
              </p:cNvSpPr>
              <p:nvPr/>
            </p:nvSpPr>
            <p:spPr bwMode="auto">
              <a:xfrm>
                <a:off x="890" y="3607"/>
                <a:ext cx="598" cy="274"/>
              </a:xfrm>
              <a:prstGeom prst="rect">
                <a:avLst/>
              </a:prstGeom>
              <a:noFill/>
              <a:ln w="9525">
                <a:noFill/>
                <a:miter lim="800000"/>
                <a:headEnd/>
                <a:tailEnd/>
              </a:ln>
            </p:spPr>
            <p:txBody>
              <a:bodyPr lIns="92075" tIns="46038" rIns="92075" bIns="46038">
                <a:spAutoFit/>
              </a:bodyPr>
              <a:lstStyle/>
              <a:p>
                <a:pPr algn="ctr"/>
                <a:r>
                  <a:rPr lang="en-US" sz="900" dirty="0"/>
                  <a:t>Sensors</a:t>
                </a:r>
              </a:p>
            </p:txBody>
          </p:sp>
        </p:grpSp>
        <p:grpSp>
          <p:nvGrpSpPr>
            <p:cNvPr id="13" name="Group 87"/>
            <p:cNvGrpSpPr>
              <a:grpSpLocks/>
            </p:cNvGrpSpPr>
            <p:nvPr/>
          </p:nvGrpSpPr>
          <p:grpSpPr bwMode="auto">
            <a:xfrm>
              <a:off x="5433929" y="3815246"/>
              <a:ext cx="3504474" cy="2492934"/>
              <a:chOff x="3585" y="2640"/>
              <a:chExt cx="2037" cy="1666"/>
            </a:xfrm>
          </p:grpSpPr>
          <p:grpSp>
            <p:nvGrpSpPr>
              <p:cNvPr id="14" name="Group 88"/>
              <p:cNvGrpSpPr>
                <a:grpSpLocks/>
              </p:cNvGrpSpPr>
              <p:nvPr/>
            </p:nvGrpSpPr>
            <p:grpSpPr bwMode="auto">
              <a:xfrm>
                <a:off x="3585" y="2832"/>
                <a:ext cx="2037" cy="1474"/>
                <a:chOff x="3585" y="2832"/>
                <a:chExt cx="2037" cy="1474"/>
              </a:xfrm>
            </p:grpSpPr>
            <p:grpSp>
              <p:nvGrpSpPr>
                <p:cNvPr id="16" name="Group 89"/>
                <p:cNvGrpSpPr>
                  <a:grpSpLocks/>
                </p:cNvGrpSpPr>
                <p:nvPr/>
              </p:nvGrpSpPr>
              <p:grpSpPr bwMode="auto">
                <a:xfrm>
                  <a:off x="4741" y="2832"/>
                  <a:ext cx="881" cy="615"/>
                  <a:chOff x="1536" y="1680"/>
                  <a:chExt cx="2647" cy="1451"/>
                </a:xfrm>
              </p:grpSpPr>
              <p:grpSp>
                <p:nvGrpSpPr>
                  <p:cNvPr id="18" name="Group 90"/>
                  <p:cNvGrpSpPr>
                    <a:grpSpLocks/>
                  </p:cNvGrpSpPr>
                  <p:nvPr/>
                </p:nvGrpSpPr>
                <p:grpSpPr bwMode="auto">
                  <a:xfrm>
                    <a:off x="1536" y="1680"/>
                    <a:ext cx="871" cy="1451"/>
                    <a:chOff x="1351" y="1185"/>
                    <a:chExt cx="871" cy="1946"/>
                  </a:xfrm>
                </p:grpSpPr>
                <p:sp>
                  <p:nvSpPr>
                    <p:cNvPr id="95" name="Rectangle 91"/>
                    <p:cNvSpPr>
                      <a:spLocks noChangeArrowheads="1"/>
                    </p:cNvSpPr>
                    <p:nvPr/>
                  </p:nvSpPr>
                  <p:spPr bwMode="auto">
                    <a:xfrm>
                      <a:off x="1351" y="1185"/>
                      <a:ext cx="871" cy="1946"/>
                    </a:xfrm>
                    <a:prstGeom prst="rect">
                      <a:avLst/>
                    </a:prstGeom>
                    <a:solidFill>
                      <a:srgbClr val="C0C0C0"/>
                    </a:solidFill>
                    <a:ln w="12700">
                      <a:solidFill>
                        <a:srgbClr val="000000"/>
                      </a:solidFill>
                      <a:miter lim="800000"/>
                      <a:headEnd/>
                      <a:tailEnd/>
                    </a:ln>
                  </p:spPr>
                  <p:txBody>
                    <a:bodyPr/>
                    <a:lstStyle/>
                    <a:p>
                      <a:endParaRPr lang="en-US"/>
                    </a:p>
                  </p:txBody>
                </p:sp>
                <p:grpSp>
                  <p:nvGrpSpPr>
                    <p:cNvPr id="96" name="Group 92"/>
                    <p:cNvGrpSpPr>
                      <a:grpSpLocks/>
                    </p:cNvGrpSpPr>
                    <p:nvPr/>
                  </p:nvGrpSpPr>
                  <p:grpSpPr bwMode="auto">
                    <a:xfrm>
                      <a:off x="1410" y="1272"/>
                      <a:ext cx="751" cy="553"/>
                      <a:chOff x="1410" y="1272"/>
                      <a:chExt cx="751" cy="553"/>
                    </a:xfrm>
                  </p:grpSpPr>
                  <p:sp>
                    <p:nvSpPr>
                      <p:cNvPr id="133" name="Rectangle 93"/>
                      <p:cNvSpPr>
                        <a:spLocks noChangeArrowheads="1"/>
                      </p:cNvSpPr>
                      <p:nvPr/>
                    </p:nvSpPr>
                    <p:spPr bwMode="auto">
                      <a:xfrm>
                        <a:off x="1410" y="1272"/>
                        <a:ext cx="751" cy="553"/>
                      </a:xfrm>
                      <a:prstGeom prst="rect">
                        <a:avLst/>
                      </a:prstGeom>
                      <a:solidFill>
                        <a:srgbClr val="9F9F9F"/>
                      </a:solidFill>
                      <a:ln w="12700">
                        <a:solidFill>
                          <a:srgbClr val="000000"/>
                        </a:solidFill>
                        <a:miter lim="800000"/>
                        <a:headEnd/>
                        <a:tailEnd/>
                      </a:ln>
                    </p:spPr>
                    <p:txBody>
                      <a:bodyPr/>
                      <a:lstStyle/>
                      <a:p>
                        <a:endParaRPr lang="en-US"/>
                      </a:p>
                    </p:txBody>
                  </p:sp>
                  <p:grpSp>
                    <p:nvGrpSpPr>
                      <p:cNvPr id="134" name="Group 94"/>
                      <p:cNvGrpSpPr>
                        <a:grpSpLocks/>
                      </p:cNvGrpSpPr>
                      <p:nvPr/>
                    </p:nvGrpSpPr>
                    <p:grpSpPr bwMode="auto">
                      <a:xfrm>
                        <a:off x="1641" y="1358"/>
                        <a:ext cx="330" cy="450"/>
                        <a:chOff x="1641" y="1358"/>
                        <a:chExt cx="330" cy="450"/>
                      </a:xfrm>
                    </p:grpSpPr>
                    <p:grpSp>
                      <p:nvGrpSpPr>
                        <p:cNvPr id="135" name="Group 95"/>
                        <p:cNvGrpSpPr>
                          <a:grpSpLocks/>
                        </p:cNvGrpSpPr>
                        <p:nvPr/>
                      </p:nvGrpSpPr>
                      <p:grpSpPr bwMode="auto">
                        <a:xfrm>
                          <a:off x="1641" y="1358"/>
                          <a:ext cx="330" cy="101"/>
                          <a:chOff x="1641" y="1358"/>
                          <a:chExt cx="330" cy="101"/>
                        </a:xfrm>
                      </p:grpSpPr>
                      <p:sp>
                        <p:nvSpPr>
                          <p:cNvPr id="145" name="Freeform 96"/>
                          <p:cNvSpPr>
                            <a:spLocks/>
                          </p:cNvSpPr>
                          <p:nvPr/>
                        </p:nvSpPr>
                        <p:spPr bwMode="auto">
                          <a:xfrm>
                            <a:off x="1641" y="1366"/>
                            <a:ext cx="330" cy="93"/>
                          </a:xfrm>
                          <a:custGeom>
                            <a:avLst/>
                            <a:gdLst>
                              <a:gd name="T0" fmla="*/ 22 w 330"/>
                              <a:gd name="T1" fmla="*/ 36 h 93"/>
                              <a:gd name="T2" fmla="*/ 51 w 330"/>
                              <a:gd name="T3" fmla="*/ 75 h 93"/>
                              <a:gd name="T4" fmla="*/ 317 w 330"/>
                              <a:gd name="T5" fmla="*/ 75 h 93"/>
                              <a:gd name="T6" fmla="*/ 282 w 330"/>
                              <a:gd name="T7" fmla="*/ 29 h 93"/>
                              <a:gd name="T8" fmla="*/ 282 w 330"/>
                              <a:gd name="T9" fmla="*/ 0 h 93"/>
                              <a:gd name="T10" fmla="*/ 330 w 330"/>
                              <a:gd name="T11" fmla="*/ 63 h 93"/>
                              <a:gd name="T12" fmla="*/ 330 w 330"/>
                              <a:gd name="T13" fmla="*/ 93 h 93"/>
                              <a:gd name="T14" fmla="*/ 44 w 330"/>
                              <a:gd name="T15" fmla="*/ 93 h 93"/>
                              <a:gd name="T16" fmla="*/ 0 w 330"/>
                              <a:gd name="T17" fmla="*/ 36 h 93"/>
                              <a:gd name="T18" fmla="*/ 22 w 330"/>
                              <a:gd name="T19" fmla="*/ 36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93"/>
                              <a:gd name="T32" fmla="*/ 330 w 33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93">
                                <a:moveTo>
                                  <a:pt x="22" y="36"/>
                                </a:moveTo>
                                <a:lnTo>
                                  <a:pt x="51" y="75"/>
                                </a:lnTo>
                                <a:lnTo>
                                  <a:pt x="317" y="75"/>
                                </a:lnTo>
                                <a:lnTo>
                                  <a:pt x="282" y="29"/>
                                </a:lnTo>
                                <a:lnTo>
                                  <a:pt x="282" y="0"/>
                                </a:lnTo>
                                <a:lnTo>
                                  <a:pt x="330" y="63"/>
                                </a:lnTo>
                                <a:lnTo>
                                  <a:pt x="330" y="93"/>
                                </a:lnTo>
                                <a:lnTo>
                                  <a:pt x="44" y="93"/>
                                </a:lnTo>
                                <a:lnTo>
                                  <a:pt x="0" y="36"/>
                                </a:lnTo>
                                <a:lnTo>
                                  <a:pt x="22" y="36"/>
                                </a:lnTo>
                                <a:close/>
                              </a:path>
                            </a:pathLst>
                          </a:custGeom>
                          <a:solidFill>
                            <a:srgbClr val="5F5F5F"/>
                          </a:solidFill>
                          <a:ln w="9525">
                            <a:noFill/>
                            <a:round/>
                            <a:headEnd/>
                            <a:tailEnd/>
                          </a:ln>
                        </p:spPr>
                        <p:txBody>
                          <a:bodyPr/>
                          <a:lstStyle/>
                          <a:p>
                            <a:endParaRPr lang="en-US"/>
                          </a:p>
                        </p:txBody>
                      </p:sp>
                      <p:sp>
                        <p:nvSpPr>
                          <p:cNvPr id="146" name="Freeform 97"/>
                          <p:cNvSpPr>
                            <a:spLocks/>
                          </p:cNvSpPr>
                          <p:nvPr/>
                        </p:nvSpPr>
                        <p:spPr bwMode="auto">
                          <a:xfrm>
                            <a:off x="1641" y="1358"/>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w="9525">
                            <a:noFill/>
                            <a:round/>
                            <a:headEnd/>
                            <a:tailEnd/>
                          </a:ln>
                        </p:spPr>
                        <p:txBody>
                          <a:bodyPr/>
                          <a:lstStyle/>
                          <a:p>
                            <a:endParaRPr lang="en-US"/>
                          </a:p>
                        </p:txBody>
                      </p:sp>
                      <p:sp>
                        <p:nvSpPr>
                          <p:cNvPr id="147" name="Freeform 98"/>
                          <p:cNvSpPr>
                            <a:spLocks/>
                          </p:cNvSpPr>
                          <p:nvPr/>
                        </p:nvSpPr>
                        <p:spPr bwMode="auto">
                          <a:xfrm>
                            <a:off x="1778" y="1358"/>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w="9525">
                            <a:noFill/>
                            <a:round/>
                            <a:headEnd/>
                            <a:tailEnd/>
                          </a:ln>
                        </p:spPr>
                        <p:txBody>
                          <a:bodyPr/>
                          <a:lstStyle/>
                          <a:p>
                            <a:endParaRPr lang="en-US"/>
                          </a:p>
                        </p:txBody>
                      </p:sp>
                      <p:sp>
                        <p:nvSpPr>
                          <p:cNvPr id="148" name="Freeform 99"/>
                          <p:cNvSpPr>
                            <a:spLocks/>
                          </p:cNvSpPr>
                          <p:nvPr/>
                        </p:nvSpPr>
                        <p:spPr bwMode="auto">
                          <a:xfrm>
                            <a:off x="1641" y="1358"/>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16" y="15"/>
                                </a:moveTo>
                                <a:lnTo>
                                  <a:pt x="20" y="0"/>
                                </a:lnTo>
                                <a:lnTo>
                                  <a:pt x="7" y="0"/>
                                </a:lnTo>
                                <a:lnTo>
                                  <a:pt x="0" y="15"/>
                                </a:lnTo>
                                <a:lnTo>
                                  <a:pt x="16" y="15"/>
                                </a:lnTo>
                                <a:close/>
                              </a:path>
                            </a:pathLst>
                          </a:custGeom>
                          <a:solidFill>
                            <a:srgbClr val="808080"/>
                          </a:solidFill>
                          <a:ln w="9525">
                            <a:noFill/>
                            <a:round/>
                            <a:headEnd/>
                            <a:tailEnd/>
                          </a:ln>
                        </p:spPr>
                        <p:txBody>
                          <a:bodyPr/>
                          <a:lstStyle/>
                          <a:p>
                            <a:endParaRPr lang="en-US"/>
                          </a:p>
                        </p:txBody>
                      </p:sp>
                      <p:sp>
                        <p:nvSpPr>
                          <p:cNvPr id="149" name="Freeform 100"/>
                          <p:cNvSpPr>
                            <a:spLocks/>
                          </p:cNvSpPr>
                          <p:nvPr/>
                        </p:nvSpPr>
                        <p:spPr bwMode="auto">
                          <a:xfrm>
                            <a:off x="1909" y="1358"/>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4" y="15"/>
                                </a:moveTo>
                                <a:lnTo>
                                  <a:pt x="0" y="0"/>
                                </a:lnTo>
                                <a:lnTo>
                                  <a:pt x="13" y="0"/>
                                </a:lnTo>
                                <a:lnTo>
                                  <a:pt x="20" y="15"/>
                                </a:lnTo>
                                <a:lnTo>
                                  <a:pt x="4" y="15"/>
                                </a:lnTo>
                                <a:close/>
                              </a:path>
                            </a:pathLst>
                          </a:custGeom>
                          <a:solidFill>
                            <a:srgbClr val="808080"/>
                          </a:solidFill>
                          <a:ln w="9525">
                            <a:noFill/>
                            <a:round/>
                            <a:headEnd/>
                            <a:tailEnd/>
                          </a:ln>
                        </p:spPr>
                        <p:txBody>
                          <a:bodyPr/>
                          <a:lstStyle/>
                          <a:p>
                            <a:endParaRPr lang="en-US"/>
                          </a:p>
                        </p:txBody>
                      </p:sp>
                    </p:grpSp>
                    <p:grpSp>
                      <p:nvGrpSpPr>
                        <p:cNvPr id="136" name="Group 101"/>
                        <p:cNvGrpSpPr>
                          <a:grpSpLocks/>
                        </p:cNvGrpSpPr>
                        <p:nvPr/>
                      </p:nvGrpSpPr>
                      <p:grpSpPr bwMode="auto">
                        <a:xfrm>
                          <a:off x="1651" y="1629"/>
                          <a:ext cx="270" cy="179"/>
                          <a:chOff x="1651" y="1629"/>
                          <a:chExt cx="270" cy="179"/>
                        </a:xfrm>
                      </p:grpSpPr>
                      <p:sp>
                        <p:nvSpPr>
                          <p:cNvPr id="137" name="Rectangle 102"/>
                          <p:cNvSpPr>
                            <a:spLocks noChangeArrowheads="1"/>
                          </p:cNvSpPr>
                          <p:nvPr/>
                        </p:nvSpPr>
                        <p:spPr bwMode="auto">
                          <a:xfrm>
                            <a:off x="1651" y="1629"/>
                            <a:ext cx="270" cy="85"/>
                          </a:xfrm>
                          <a:prstGeom prst="rect">
                            <a:avLst/>
                          </a:prstGeom>
                          <a:solidFill>
                            <a:srgbClr val="808080"/>
                          </a:solidFill>
                          <a:ln w="12700">
                            <a:solidFill>
                              <a:srgbClr val="000000"/>
                            </a:solidFill>
                            <a:miter lim="800000"/>
                            <a:headEnd/>
                            <a:tailEnd/>
                          </a:ln>
                        </p:spPr>
                        <p:txBody>
                          <a:bodyPr/>
                          <a:lstStyle/>
                          <a:p>
                            <a:endParaRPr lang="en-US"/>
                          </a:p>
                        </p:txBody>
                      </p:sp>
                      <p:sp>
                        <p:nvSpPr>
                          <p:cNvPr id="138" name="Rectangle 103"/>
                          <p:cNvSpPr>
                            <a:spLocks noChangeArrowheads="1"/>
                          </p:cNvSpPr>
                          <p:nvPr/>
                        </p:nvSpPr>
                        <p:spPr bwMode="auto">
                          <a:xfrm>
                            <a:off x="1667" y="1640"/>
                            <a:ext cx="237" cy="64"/>
                          </a:xfrm>
                          <a:prstGeom prst="rect">
                            <a:avLst/>
                          </a:prstGeom>
                          <a:solidFill>
                            <a:srgbClr val="FFFFFF"/>
                          </a:solidFill>
                          <a:ln w="12700">
                            <a:solidFill>
                              <a:srgbClr val="000000"/>
                            </a:solidFill>
                            <a:miter lim="800000"/>
                            <a:headEnd/>
                            <a:tailEnd/>
                          </a:ln>
                        </p:spPr>
                        <p:txBody>
                          <a:bodyPr/>
                          <a:lstStyle/>
                          <a:p>
                            <a:endParaRPr lang="en-US"/>
                          </a:p>
                        </p:txBody>
                      </p:sp>
                      <p:grpSp>
                        <p:nvGrpSpPr>
                          <p:cNvPr id="139" name="Group 104"/>
                          <p:cNvGrpSpPr>
                            <a:grpSpLocks/>
                          </p:cNvGrpSpPr>
                          <p:nvPr/>
                        </p:nvGrpSpPr>
                        <p:grpSpPr bwMode="auto">
                          <a:xfrm>
                            <a:off x="1750" y="1736"/>
                            <a:ext cx="71" cy="72"/>
                            <a:chOff x="1750" y="1736"/>
                            <a:chExt cx="71" cy="72"/>
                          </a:xfrm>
                        </p:grpSpPr>
                        <p:sp>
                          <p:nvSpPr>
                            <p:cNvPr id="140" name="Oval 105"/>
                            <p:cNvSpPr>
                              <a:spLocks noChangeArrowheads="1"/>
                            </p:cNvSpPr>
                            <p:nvPr/>
                          </p:nvSpPr>
                          <p:spPr bwMode="auto">
                            <a:xfrm>
                              <a:off x="1755" y="1740"/>
                              <a:ext cx="66" cy="68"/>
                            </a:xfrm>
                            <a:prstGeom prst="ellipse">
                              <a:avLst/>
                            </a:prstGeom>
                            <a:solidFill>
                              <a:srgbClr val="3F3F3F"/>
                            </a:solidFill>
                            <a:ln w="12700">
                              <a:solidFill>
                                <a:srgbClr val="3F3F3F"/>
                              </a:solidFill>
                              <a:round/>
                              <a:headEnd/>
                              <a:tailEnd/>
                            </a:ln>
                          </p:spPr>
                          <p:txBody>
                            <a:bodyPr/>
                            <a:lstStyle/>
                            <a:p>
                              <a:endParaRPr lang="en-US"/>
                            </a:p>
                          </p:txBody>
                        </p:sp>
                        <p:grpSp>
                          <p:nvGrpSpPr>
                            <p:cNvPr id="141" name="Group 106"/>
                            <p:cNvGrpSpPr>
                              <a:grpSpLocks/>
                            </p:cNvGrpSpPr>
                            <p:nvPr/>
                          </p:nvGrpSpPr>
                          <p:grpSpPr bwMode="auto">
                            <a:xfrm>
                              <a:off x="1750" y="1736"/>
                              <a:ext cx="66" cy="68"/>
                              <a:chOff x="1750" y="1736"/>
                              <a:chExt cx="66" cy="68"/>
                            </a:xfrm>
                          </p:grpSpPr>
                          <p:sp>
                            <p:nvSpPr>
                              <p:cNvPr id="142" name="Oval 107"/>
                              <p:cNvSpPr>
                                <a:spLocks noChangeArrowheads="1"/>
                              </p:cNvSpPr>
                              <p:nvPr/>
                            </p:nvSpPr>
                            <p:spPr bwMode="auto">
                              <a:xfrm>
                                <a:off x="1750" y="1736"/>
                                <a:ext cx="66" cy="68"/>
                              </a:xfrm>
                              <a:prstGeom prst="ellipse">
                                <a:avLst/>
                              </a:prstGeom>
                              <a:solidFill>
                                <a:srgbClr val="C0C0C0"/>
                              </a:solidFill>
                              <a:ln w="12700">
                                <a:solidFill>
                                  <a:srgbClr val="808080"/>
                                </a:solidFill>
                                <a:round/>
                                <a:headEnd/>
                                <a:tailEnd/>
                              </a:ln>
                            </p:spPr>
                            <p:txBody>
                              <a:bodyPr/>
                              <a:lstStyle/>
                              <a:p>
                                <a:endParaRPr lang="en-US"/>
                              </a:p>
                            </p:txBody>
                          </p:sp>
                          <p:sp>
                            <p:nvSpPr>
                              <p:cNvPr id="143" name="Oval 108"/>
                              <p:cNvSpPr>
                                <a:spLocks noChangeArrowheads="1"/>
                              </p:cNvSpPr>
                              <p:nvPr/>
                            </p:nvSpPr>
                            <p:spPr bwMode="auto">
                              <a:xfrm>
                                <a:off x="1775" y="1750"/>
                                <a:ext cx="15" cy="15"/>
                              </a:xfrm>
                              <a:prstGeom prst="ellipse">
                                <a:avLst/>
                              </a:prstGeom>
                              <a:solidFill>
                                <a:srgbClr val="3F3F3F"/>
                              </a:solidFill>
                              <a:ln w="12700">
                                <a:solidFill>
                                  <a:srgbClr val="3F3F3F"/>
                                </a:solidFill>
                                <a:round/>
                                <a:headEnd/>
                                <a:tailEnd/>
                              </a:ln>
                            </p:spPr>
                            <p:txBody>
                              <a:bodyPr/>
                              <a:lstStyle/>
                              <a:p>
                                <a:endParaRPr lang="en-US"/>
                              </a:p>
                            </p:txBody>
                          </p:sp>
                          <p:sp>
                            <p:nvSpPr>
                              <p:cNvPr id="144" name="Freeform 109"/>
                              <p:cNvSpPr>
                                <a:spLocks/>
                              </p:cNvSpPr>
                              <p:nvPr/>
                            </p:nvSpPr>
                            <p:spPr bwMode="auto">
                              <a:xfrm>
                                <a:off x="1770" y="1766"/>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8" y="0"/>
                                    </a:moveTo>
                                    <a:lnTo>
                                      <a:pt x="0" y="25"/>
                                    </a:lnTo>
                                    <a:lnTo>
                                      <a:pt x="24" y="25"/>
                                    </a:lnTo>
                                    <a:lnTo>
                                      <a:pt x="17" y="0"/>
                                    </a:lnTo>
                                    <a:lnTo>
                                      <a:pt x="8" y="0"/>
                                    </a:lnTo>
                                    <a:close/>
                                  </a:path>
                                </a:pathLst>
                              </a:custGeom>
                              <a:solidFill>
                                <a:srgbClr val="3F3F3F"/>
                              </a:solidFill>
                              <a:ln w="9525">
                                <a:noFill/>
                                <a:round/>
                                <a:headEnd/>
                                <a:tailEnd/>
                              </a:ln>
                            </p:spPr>
                            <p:txBody>
                              <a:bodyPr/>
                              <a:lstStyle/>
                              <a:p>
                                <a:endParaRPr lang="en-US"/>
                              </a:p>
                            </p:txBody>
                          </p:sp>
                        </p:grpSp>
                      </p:grpSp>
                    </p:grpSp>
                  </p:grpSp>
                </p:grpSp>
                <p:grpSp>
                  <p:nvGrpSpPr>
                    <p:cNvPr id="97" name="Group 110"/>
                    <p:cNvGrpSpPr>
                      <a:grpSpLocks/>
                    </p:cNvGrpSpPr>
                    <p:nvPr/>
                  </p:nvGrpSpPr>
                  <p:grpSpPr bwMode="auto">
                    <a:xfrm>
                      <a:off x="1410" y="1891"/>
                      <a:ext cx="751" cy="552"/>
                      <a:chOff x="1410" y="1891"/>
                      <a:chExt cx="751" cy="552"/>
                    </a:xfrm>
                  </p:grpSpPr>
                  <p:sp>
                    <p:nvSpPr>
                      <p:cNvPr id="116" name="Rectangle 111"/>
                      <p:cNvSpPr>
                        <a:spLocks noChangeArrowheads="1"/>
                      </p:cNvSpPr>
                      <p:nvPr/>
                    </p:nvSpPr>
                    <p:spPr bwMode="auto">
                      <a:xfrm>
                        <a:off x="1410" y="1891"/>
                        <a:ext cx="751" cy="552"/>
                      </a:xfrm>
                      <a:prstGeom prst="rect">
                        <a:avLst/>
                      </a:prstGeom>
                      <a:solidFill>
                        <a:srgbClr val="9F9F9F"/>
                      </a:solidFill>
                      <a:ln w="12700">
                        <a:solidFill>
                          <a:srgbClr val="000000"/>
                        </a:solidFill>
                        <a:miter lim="800000"/>
                        <a:headEnd/>
                        <a:tailEnd/>
                      </a:ln>
                    </p:spPr>
                    <p:txBody>
                      <a:bodyPr/>
                      <a:lstStyle/>
                      <a:p>
                        <a:endParaRPr lang="en-US"/>
                      </a:p>
                    </p:txBody>
                  </p:sp>
                  <p:grpSp>
                    <p:nvGrpSpPr>
                      <p:cNvPr id="117" name="Group 112"/>
                      <p:cNvGrpSpPr>
                        <a:grpSpLocks/>
                      </p:cNvGrpSpPr>
                      <p:nvPr/>
                    </p:nvGrpSpPr>
                    <p:grpSpPr bwMode="auto">
                      <a:xfrm>
                        <a:off x="1641" y="1977"/>
                        <a:ext cx="330" cy="449"/>
                        <a:chOff x="1641" y="1977"/>
                        <a:chExt cx="330" cy="449"/>
                      </a:xfrm>
                    </p:grpSpPr>
                    <p:grpSp>
                      <p:nvGrpSpPr>
                        <p:cNvPr id="118" name="Group 113"/>
                        <p:cNvGrpSpPr>
                          <a:grpSpLocks/>
                        </p:cNvGrpSpPr>
                        <p:nvPr/>
                      </p:nvGrpSpPr>
                      <p:grpSpPr bwMode="auto">
                        <a:xfrm>
                          <a:off x="1641" y="1977"/>
                          <a:ext cx="330" cy="101"/>
                          <a:chOff x="1641" y="1977"/>
                          <a:chExt cx="330" cy="101"/>
                        </a:xfrm>
                      </p:grpSpPr>
                      <p:sp>
                        <p:nvSpPr>
                          <p:cNvPr id="128" name="Freeform 114"/>
                          <p:cNvSpPr>
                            <a:spLocks/>
                          </p:cNvSpPr>
                          <p:nvPr/>
                        </p:nvSpPr>
                        <p:spPr bwMode="auto">
                          <a:xfrm>
                            <a:off x="1641" y="1985"/>
                            <a:ext cx="330" cy="93"/>
                          </a:xfrm>
                          <a:custGeom>
                            <a:avLst/>
                            <a:gdLst>
                              <a:gd name="T0" fmla="*/ 22 w 330"/>
                              <a:gd name="T1" fmla="*/ 36 h 93"/>
                              <a:gd name="T2" fmla="*/ 51 w 330"/>
                              <a:gd name="T3" fmla="*/ 75 h 93"/>
                              <a:gd name="T4" fmla="*/ 317 w 330"/>
                              <a:gd name="T5" fmla="*/ 75 h 93"/>
                              <a:gd name="T6" fmla="*/ 282 w 330"/>
                              <a:gd name="T7" fmla="*/ 29 h 93"/>
                              <a:gd name="T8" fmla="*/ 282 w 330"/>
                              <a:gd name="T9" fmla="*/ 0 h 93"/>
                              <a:gd name="T10" fmla="*/ 330 w 330"/>
                              <a:gd name="T11" fmla="*/ 63 h 93"/>
                              <a:gd name="T12" fmla="*/ 330 w 330"/>
                              <a:gd name="T13" fmla="*/ 93 h 93"/>
                              <a:gd name="T14" fmla="*/ 44 w 330"/>
                              <a:gd name="T15" fmla="*/ 93 h 93"/>
                              <a:gd name="T16" fmla="*/ 0 w 330"/>
                              <a:gd name="T17" fmla="*/ 36 h 93"/>
                              <a:gd name="T18" fmla="*/ 22 w 330"/>
                              <a:gd name="T19" fmla="*/ 36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93"/>
                              <a:gd name="T32" fmla="*/ 330 w 33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93">
                                <a:moveTo>
                                  <a:pt x="22" y="36"/>
                                </a:moveTo>
                                <a:lnTo>
                                  <a:pt x="51" y="75"/>
                                </a:lnTo>
                                <a:lnTo>
                                  <a:pt x="317" y="75"/>
                                </a:lnTo>
                                <a:lnTo>
                                  <a:pt x="282" y="29"/>
                                </a:lnTo>
                                <a:lnTo>
                                  <a:pt x="282" y="0"/>
                                </a:lnTo>
                                <a:lnTo>
                                  <a:pt x="330" y="63"/>
                                </a:lnTo>
                                <a:lnTo>
                                  <a:pt x="330" y="93"/>
                                </a:lnTo>
                                <a:lnTo>
                                  <a:pt x="44" y="93"/>
                                </a:lnTo>
                                <a:lnTo>
                                  <a:pt x="0" y="36"/>
                                </a:lnTo>
                                <a:lnTo>
                                  <a:pt x="22" y="36"/>
                                </a:lnTo>
                                <a:close/>
                              </a:path>
                            </a:pathLst>
                          </a:custGeom>
                          <a:solidFill>
                            <a:srgbClr val="5F5F5F"/>
                          </a:solidFill>
                          <a:ln w="9525">
                            <a:noFill/>
                            <a:round/>
                            <a:headEnd/>
                            <a:tailEnd/>
                          </a:ln>
                        </p:spPr>
                        <p:txBody>
                          <a:bodyPr/>
                          <a:lstStyle/>
                          <a:p>
                            <a:endParaRPr lang="en-US"/>
                          </a:p>
                        </p:txBody>
                      </p:sp>
                      <p:sp>
                        <p:nvSpPr>
                          <p:cNvPr id="129" name="Freeform 115"/>
                          <p:cNvSpPr>
                            <a:spLocks/>
                          </p:cNvSpPr>
                          <p:nvPr/>
                        </p:nvSpPr>
                        <p:spPr bwMode="auto">
                          <a:xfrm>
                            <a:off x="1641" y="1977"/>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w="9525">
                            <a:noFill/>
                            <a:round/>
                            <a:headEnd/>
                            <a:tailEnd/>
                          </a:ln>
                        </p:spPr>
                        <p:txBody>
                          <a:bodyPr/>
                          <a:lstStyle/>
                          <a:p>
                            <a:endParaRPr lang="en-US"/>
                          </a:p>
                        </p:txBody>
                      </p:sp>
                      <p:sp>
                        <p:nvSpPr>
                          <p:cNvPr id="130" name="Freeform 116"/>
                          <p:cNvSpPr>
                            <a:spLocks/>
                          </p:cNvSpPr>
                          <p:nvPr/>
                        </p:nvSpPr>
                        <p:spPr bwMode="auto">
                          <a:xfrm>
                            <a:off x="1778" y="1977"/>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w="9525">
                            <a:noFill/>
                            <a:round/>
                            <a:headEnd/>
                            <a:tailEnd/>
                          </a:ln>
                        </p:spPr>
                        <p:txBody>
                          <a:bodyPr/>
                          <a:lstStyle/>
                          <a:p>
                            <a:endParaRPr lang="en-US"/>
                          </a:p>
                        </p:txBody>
                      </p:sp>
                      <p:sp>
                        <p:nvSpPr>
                          <p:cNvPr id="131" name="Freeform 117"/>
                          <p:cNvSpPr>
                            <a:spLocks/>
                          </p:cNvSpPr>
                          <p:nvPr/>
                        </p:nvSpPr>
                        <p:spPr bwMode="auto">
                          <a:xfrm>
                            <a:off x="1641" y="1977"/>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16" y="15"/>
                                </a:moveTo>
                                <a:lnTo>
                                  <a:pt x="20" y="0"/>
                                </a:lnTo>
                                <a:lnTo>
                                  <a:pt x="7" y="0"/>
                                </a:lnTo>
                                <a:lnTo>
                                  <a:pt x="0" y="15"/>
                                </a:lnTo>
                                <a:lnTo>
                                  <a:pt x="16" y="15"/>
                                </a:lnTo>
                                <a:close/>
                              </a:path>
                            </a:pathLst>
                          </a:custGeom>
                          <a:solidFill>
                            <a:srgbClr val="808080"/>
                          </a:solidFill>
                          <a:ln w="9525">
                            <a:noFill/>
                            <a:round/>
                            <a:headEnd/>
                            <a:tailEnd/>
                          </a:ln>
                        </p:spPr>
                        <p:txBody>
                          <a:bodyPr/>
                          <a:lstStyle/>
                          <a:p>
                            <a:endParaRPr lang="en-US"/>
                          </a:p>
                        </p:txBody>
                      </p:sp>
                      <p:sp>
                        <p:nvSpPr>
                          <p:cNvPr id="132" name="Freeform 118"/>
                          <p:cNvSpPr>
                            <a:spLocks/>
                          </p:cNvSpPr>
                          <p:nvPr/>
                        </p:nvSpPr>
                        <p:spPr bwMode="auto">
                          <a:xfrm>
                            <a:off x="1909" y="1977"/>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4" y="15"/>
                                </a:moveTo>
                                <a:lnTo>
                                  <a:pt x="0" y="0"/>
                                </a:lnTo>
                                <a:lnTo>
                                  <a:pt x="13" y="0"/>
                                </a:lnTo>
                                <a:lnTo>
                                  <a:pt x="20" y="15"/>
                                </a:lnTo>
                                <a:lnTo>
                                  <a:pt x="4" y="15"/>
                                </a:lnTo>
                                <a:close/>
                              </a:path>
                            </a:pathLst>
                          </a:custGeom>
                          <a:solidFill>
                            <a:srgbClr val="808080"/>
                          </a:solidFill>
                          <a:ln w="9525">
                            <a:noFill/>
                            <a:round/>
                            <a:headEnd/>
                            <a:tailEnd/>
                          </a:ln>
                        </p:spPr>
                        <p:txBody>
                          <a:bodyPr/>
                          <a:lstStyle/>
                          <a:p>
                            <a:endParaRPr lang="en-US"/>
                          </a:p>
                        </p:txBody>
                      </p:sp>
                    </p:grpSp>
                    <p:grpSp>
                      <p:nvGrpSpPr>
                        <p:cNvPr id="119" name="Group 119"/>
                        <p:cNvGrpSpPr>
                          <a:grpSpLocks/>
                        </p:cNvGrpSpPr>
                        <p:nvPr/>
                      </p:nvGrpSpPr>
                      <p:grpSpPr bwMode="auto">
                        <a:xfrm>
                          <a:off x="1651" y="2248"/>
                          <a:ext cx="270" cy="178"/>
                          <a:chOff x="1651" y="2248"/>
                          <a:chExt cx="270" cy="178"/>
                        </a:xfrm>
                      </p:grpSpPr>
                      <p:sp>
                        <p:nvSpPr>
                          <p:cNvPr id="120" name="Rectangle 120"/>
                          <p:cNvSpPr>
                            <a:spLocks noChangeArrowheads="1"/>
                          </p:cNvSpPr>
                          <p:nvPr/>
                        </p:nvSpPr>
                        <p:spPr bwMode="auto">
                          <a:xfrm>
                            <a:off x="1651" y="2248"/>
                            <a:ext cx="270" cy="84"/>
                          </a:xfrm>
                          <a:prstGeom prst="rect">
                            <a:avLst/>
                          </a:prstGeom>
                          <a:solidFill>
                            <a:srgbClr val="808080"/>
                          </a:solidFill>
                          <a:ln w="12700">
                            <a:solidFill>
                              <a:srgbClr val="000000"/>
                            </a:solidFill>
                            <a:miter lim="800000"/>
                            <a:headEnd/>
                            <a:tailEnd/>
                          </a:ln>
                        </p:spPr>
                        <p:txBody>
                          <a:bodyPr/>
                          <a:lstStyle/>
                          <a:p>
                            <a:endParaRPr lang="en-US"/>
                          </a:p>
                        </p:txBody>
                      </p:sp>
                      <p:sp>
                        <p:nvSpPr>
                          <p:cNvPr id="121" name="Rectangle 121"/>
                          <p:cNvSpPr>
                            <a:spLocks noChangeArrowheads="1"/>
                          </p:cNvSpPr>
                          <p:nvPr/>
                        </p:nvSpPr>
                        <p:spPr bwMode="auto">
                          <a:xfrm>
                            <a:off x="1667" y="2259"/>
                            <a:ext cx="237" cy="63"/>
                          </a:xfrm>
                          <a:prstGeom prst="rect">
                            <a:avLst/>
                          </a:prstGeom>
                          <a:solidFill>
                            <a:srgbClr val="FFFFFF"/>
                          </a:solidFill>
                          <a:ln w="12700">
                            <a:solidFill>
                              <a:srgbClr val="000000"/>
                            </a:solidFill>
                            <a:miter lim="800000"/>
                            <a:headEnd/>
                            <a:tailEnd/>
                          </a:ln>
                        </p:spPr>
                        <p:txBody>
                          <a:bodyPr/>
                          <a:lstStyle/>
                          <a:p>
                            <a:endParaRPr lang="en-US"/>
                          </a:p>
                        </p:txBody>
                      </p:sp>
                      <p:grpSp>
                        <p:nvGrpSpPr>
                          <p:cNvPr id="122" name="Group 122"/>
                          <p:cNvGrpSpPr>
                            <a:grpSpLocks/>
                          </p:cNvGrpSpPr>
                          <p:nvPr/>
                        </p:nvGrpSpPr>
                        <p:grpSpPr bwMode="auto">
                          <a:xfrm>
                            <a:off x="1750" y="2354"/>
                            <a:ext cx="71" cy="72"/>
                            <a:chOff x="1750" y="2354"/>
                            <a:chExt cx="71" cy="72"/>
                          </a:xfrm>
                        </p:grpSpPr>
                        <p:sp>
                          <p:nvSpPr>
                            <p:cNvPr id="123" name="Oval 123"/>
                            <p:cNvSpPr>
                              <a:spLocks noChangeArrowheads="1"/>
                            </p:cNvSpPr>
                            <p:nvPr/>
                          </p:nvSpPr>
                          <p:spPr bwMode="auto">
                            <a:xfrm>
                              <a:off x="1755" y="2358"/>
                              <a:ext cx="66" cy="68"/>
                            </a:xfrm>
                            <a:prstGeom prst="ellipse">
                              <a:avLst/>
                            </a:prstGeom>
                            <a:solidFill>
                              <a:srgbClr val="3F3F3F"/>
                            </a:solidFill>
                            <a:ln w="12700">
                              <a:solidFill>
                                <a:srgbClr val="3F3F3F"/>
                              </a:solidFill>
                              <a:round/>
                              <a:headEnd/>
                              <a:tailEnd/>
                            </a:ln>
                          </p:spPr>
                          <p:txBody>
                            <a:bodyPr/>
                            <a:lstStyle/>
                            <a:p>
                              <a:endParaRPr lang="en-US"/>
                            </a:p>
                          </p:txBody>
                        </p:sp>
                        <p:grpSp>
                          <p:nvGrpSpPr>
                            <p:cNvPr id="124" name="Group 124"/>
                            <p:cNvGrpSpPr>
                              <a:grpSpLocks/>
                            </p:cNvGrpSpPr>
                            <p:nvPr/>
                          </p:nvGrpSpPr>
                          <p:grpSpPr bwMode="auto">
                            <a:xfrm>
                              <a:off x="1750" y="2354"/>
                              <a:ext cx="66" cy="68"/>
                              <a:chOff x="1750" y="2354"/>
                              <a:chExt cx="66" cy="68"/>
                            </a:xfrm>
                          </p:grpSpPr>
                          <p:sp>
                            <p:nvSpPr>
                              <p:cNvPr id="125" name="Oval 125"/>
                              <p:cNvSpPr>
                                <a:spLocks noChangeArrowheads="1"/>
                              </p:cNvSpPr>
                              <p:nvPr/>
                            </p:nvSpPr>
                            <p:spPr bwMode="auto">
                              <a:xfrm>
                                <a:off x="1750" y="2354"/>
                                <a:ext cx="66" cy="68"/>
                              </a:xfrm>
                              <a:prstGeom prst="ellipse">
                                <a:avLst/>
                              </a:prstGeom>
                              <a:solidFill>
                                <a:srgbClr val="C0C0C0"/>
                              </a:solidFill>
                              <a:ln w="12700">
                                <a:solidFill>
                                  <a:srgbClr val="808080"/>
                                </a:solidFill>
                                <a:round/>
                                <a:headEnd/>
                                <a:tailEnd/>
                              </a:ln>
                            </p:spPr>
                            <p:txBody>
                              <a:bodyPr/>
                              <a:lstStyle/>
                              <a:p>
                                <a:endParaRPr lang="en-US"/>
                              </a:p>
                            </p:txBody>
                          </p:sp>
                          <p:sp>
                            <p:nvSpPr>
                              <p:cNvPr id="126" name="Oval 126"/>
                              <p:cNvSpPr>
                                <a:spLocks noChangeArrowheads="1"/>
                              </p:cNvSpPr>
                              <p:nvPr/>
                            </p:nvSpPr>
                            <p:spPr bwMode="auto">
                              <a:xfrm>
                                <a:off x="1775" y="2368"/>
                                <a:ext cx="15" cy="15"/>
                              </a:xfrm>
                              <a:prstGeom prst="ellipse">
                                <a:avLst/>
                              </a:prstGeom>
                              <a:solidFill>
                                <a:srgbClr val="3F3F3F"/>
                              </a:solidFill>
                              <a:ln w="12700">
                                <a:solidFill>
                                  <a:srgbClr val="3F3F3F"/>
                                </a:solidFill>
                                <a:round/>
                                <a:headEnd/>
                                <a:tailEnd/>
                              </a:ln>
                            </p:spPr>
                            <p:txBody>
                              <a:bodyPr/>
                              <a:lstStyle/>
                              <a:p>
                                <a:endParaRPr lang="en-US"/>
                              </a:p>
                            </p:txBody>
                          </p:sp>
                          <p:sp>
                            <p:nvSpPr>
                              <p:cNvPr id="127" name="Freeform 127"/>
                              <p:cNvSpPr>
                                <a:spLocks/>
                              </p:cNvSpPr>
                              <p:nvPr/>
                            </p:nvSpPr>
                            <p:spPr bwMode="auto">
                              <a:xfrm>
                                <a:off x="1770" y="2384"/>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8" y="0"/>
                                    </a:moveTo>
                                    <a:lnTo>
                                      <a:pt x="0" y="25"/>
                                    </a:lnTo>
                                    <a:lnTo>
                                      <a:pt x="24" y="25"/>
                                    </a:lnTo>
                                    <a:lnTo>
                                      <a:pt x="17" y="0"/>
                                    </a:lnTo>
                                    <a:lnTo>
                                      <a:pt x="8" y="0"/>
                                    </a:lnTo>
                                    <a:close/>
                                  </a:path>
                                </a:pathLst>
                              </a:custGeom>
                              <a:solidFill>
                                <a:srgbClr val="3F3F3F"/>
                              </a:solidFill>
                              <a:ln w="9525">
                                <a:noFill/>
                                <a:round/>
                                <a:headEnd/>
                                <a:tailEnd/>
                              </a:ln>
                            </p:spPr>
                            <p:txBody>
                              <a:bodyPr/>
                              <a:lstStyle/>
                              <a:p>
                                <a:endParaRPr lang="en-US"/>
                              </a:p>
                            </p:txBody>
                          </p:sp>
                        </p:grpSp>
                      </p:grpSp>
                    </p:grpSp>
                  </p:grpSp>
                </p:grpSp>
                <p:grpSp>
                  <p:nvGrpSpPr>
                    <p:cNvPr id="98" name="Group 128"/>
                    <p:cNvGrpSpPr>
                      <a:grpSpLocks/>
                    </p:cNvGrpSpPr>
                    <p:nvPr/>
                  </p:nvGrpSpPr>
                  <p:grpSpPr bwMode="auto">
                    <a:xfrm>
                      <a:off x="1410" y="2503"/>
                      <a:ext cx="751" cy="553"/>
                      <a:chOff x="1410" y="2503"/>
                      <a:chExt cx="751" cy="553"/>
                    </a:xfrm>
                  </p:grpSpPr>
                  <p:sp>
                    <p:nvSpPr>
                      <p:cNvPr id="99" name="Rectangle 129"/>
                      <p:cNvSpPr>
                        <a:spLocks noChangeArrowheads="1"/>
                      </p:cNvSpPr>
                      <p:nvPr/>
                    </p:nvSpPr>
                    <p:spPr bwMode="auto">
                      <a:xfrm>
                        <a:off x="1410" y="2503"/>
                        <a:ext cx="751" cy="553"/>
                      </a:xfrm>
                      <a:prstGeom prst="rect">
                        <a:avLst/>
                      </a:prstGeom>
                      <a:solidFill>
                        <a:srgbClr val="9F9F9F"/>
                      </a:solidFill>
                      <a:ln w="12700">
                        <a:solidFill>
                          <a:srgbClr val="000000"/>
                        </a:solidFill>
                        <a:miter lim="800000"/>
                        <a:headEnd/>
                        <a:tailEnd/>
                      </a:ln>
                    </p:spPr>
                    <p:txBody>
                      <a:bodyPr/>
                      <a:lstStyle/>
                      <a:p>
                        <a:endParaRPr lang="en-US"/>
                      </a:p>
                    </p:txBody>
                  </p:sp>
                  <p:grpSp>
                    <p:nvGrpSpPr>
                      <p:cNvPr id="100" name="Group 130"/>
                      <p:cNvGrpSpPr>
                        <a:grpSpLocks/>
                      </p:cNvGrpSpPr>
                      <p:nvPr/>
                    </p:nvGrpSpPr>
                    <p:grpSpPr bwMode="auto">
                      <a:xfrm>
                        <a:off x="1641" y="2589"/>
                        <a:ext cx="330" cy="450"/>
                        <a:chOff x="1641" y="2589"/>
                        <a:chExt cx="330" cy="450"/>
                      </a:xfrm>
                    </p:grpSpPr>
                    <p:grpSp>
                      <p:nvGrpSpPr>
                        <p:cNvPr id="101" name="Group 131"/>
                        <p:cNvGrpSpPr>
                          <a:grpSpLocks/>
                        </p:cNvGrpSpPr>
                        <p:nvPr/>
                      </p:nvGrpSpPr>
                      <p:grpSpPr bwMode="auto">
                        <a:xfrm>
                          <a:off x="1641" y="2589"/>
                          <a:ext cx="330" cy="102"/>
                          <a:chOff x="1641" y="2589"/>
                          <a:chExt cx="330" cy="102"/>
                        </a:xfrm>
                      </p:grpSpPr>
                      <p:sp>
                        <p:nvSpPr>
                          <p:cNvPr id="111" name="Freeform 132"/>
                          <p:cNvSpPr>
                            <a:spLocks/>
                          </p:cNvSpPr>
                          <p:nvPr/>
                        </p:nvSpPr>
                        <p:spPr bwMode="auto">
                          <a:xfrm>
                            <a:off x="1641" y="2597"/>
                            <a:ext cx="330" cy="94"/>
                          </a:xfrm>
                          <a:custGeom>
                            <a:avLst/>
                            <a:gdLst>
                              <a:gd name="T0" fmla="*/ 22 w 330"/>
                              <a:gd name="T1" fmla="*/ 36 h 94"/>
                              <a:gd name="T2" fmla="*/ 51 w 330"/>
                              <a:gd name="T3" fmla="*/ 76 h 94"/>
                              <a:gd name="T4" fmla="*/ 317 w 330"/>
                              <a:gd name="T5" fmla="*/ 76 h 94"/>
                              <a:gd name="T6" fmla="*/ 282 w 330"/>
                              <a:gd name="T7" fmla="*/ 29 h 94"/>
                              <a:gd name="T8" fmla="*/ 282 w 330"/>
                              <a:gd name="T9" fmla="*/ 0 h 94"/>
                              <a:gd name="T10" fmla="*/ 330 w 330"/>
                              <a:gd name="T11" fmla="*/ 64 h 94"/>
                              <a:gd name="T12" fmla="*/ 330 w 330"/>
                              <a:gd name="T13" fmla="*/ 94 h 94"/>
                              <a:gd name="T14" fmla="*/ 44 w 330"/>
                              <a:gd name="T15" fmla="*/ 94 h 94"/>
                              <a:gd name="T16" fmla="*/ 0 w 330"/>
                              <a:gd name="T17" fmla="*/ 36 h 94"/>
                              <a:gd name="T18" fmla="*/ 22 w 330"/>
                              <a:gd name="T19" fmla="*/ 3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94"/>
                              <a:gd name="T32" fmla="*/ 330 w 33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94">
                                <a:moveTo>
                                  <a:pt x="22" y="36"/>
                                </a:moveTo>
                                <a:lnTo>
                                  <a:pt x="51" y="76"/>
                                </a:lnTo>
                                <a:lnTo>
                                  <a:pt x="317" y="76"/>
                                </a:lnTo>
                                <a:lnTo>
                                  <a:pt x="282" y="29"/>
                                </a:lnTo>
                                <a:lnTo>
                                  <a:pt x="282" y="0"/>
                                </a:lnTo>
                                <a:lnTo>
                                  <a:pt x="330" y="64"/>
                                </a:lnTo>
                                <a:lnTo>
                                  <a:pt x="330" y="94"/>
                                </a:lnTo>
                                <a:lnTo>
                                  <a:pt x="44" y="94"/>
                                </a:lnTo>
                                <a:lnTo>
                                  <a:pt x="0" y="36"/>
                                </a:lnTo>
                                <a:lnTo>
                                  <a:pt x="22" y="36"/>
                                </a:lnTo>
                                <a:close/>
                              </a:path>
                            </a:pathLst>
                          </a:custGeom>
                          <a:solidFill>
                            <a:srgbClr val="5F5F5F"/>
                          </a:solidFill>
                          <a:ln w="9525">
                            <a:noFill/>
                            <a:round/>
                            <a:headEnd/>
                            <a:tailEnd/>
                          </a:ln>
                        </p:spPr>
                        <p:txBody>
                          <a:bodyPr/>
                          <a:lstStyle/>
                          <a:p>
                            <a:endParaRPr lang="en-US"/>
                          </a:p>
                        </p:txBody>
                      </p:sp>
                      <p:sp>
                        <p:nvSpPr>
                          <p:cNvPr id="112" name="Freeform 133"/>
                          <p:cNvSpPr>
                            <a:spLocks/>
                          </p:cNvSpPr>
                          <p:nvPr/>
                        </p:nvSpPr>
                        <p:spPr bwMode="auto">
                          <a:xfrm>
                            <a:off x="1641" y="2589"/>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w="9525">
                            <a:noFill/>
                            <a:round/>
                            <a:headEnd/>
                            <a:tailEnd/>
                          </a:ln>
                        </p:spPr>
                        <p:txBody>
                          <a:bodyPr/>
                          <a:lstStyle/>
                          <a:p>
                            <a:endParaRPr lang="en-US"/>
                          </a:p>
                        </p:txBody>
                      </p:sp>
                      <p:sp>
                        <p:nvSpPr>
                          <p:cNvPr id="113" name="Freeform 134"/>
                          <p:cNvSpPr>
                            <a:spLocks/>
                          </p:cNvSpPr>
                          <p:nvPr/>
                        </p:nvSpPr>
                        <p:spPr bwMode="auto">
                          <a:xfrm>
                            <a:off x="1778" y="2589"/>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w="9525">
                            <a:noFill/>
                            <a:round/>
                            <a:headEnd/>
                            <a:tailEnd/>
                          </a:ln>
                        </p:spPr>
                        <p:txBody>
                          <a:bodyPr/>
                          <a:lstStyle/>
                          <a:p>
                            <a:endParaRPr lang="en-US"/>
                          </a:p>
                        </p:txBody>
                      </p:sp>
                      <p:sp>
                        <p:nvSpPr>
                          <p:cNvPr id="114" name="Freeform 135"/>
                          <p:cNvSpPr>
                            <a:spLocks/>
                          </p:cNvSpPr>
                          <p:nvPr/>
                        </p:nvSpPr>
                        <p:spPr bwMode="auto">
                          <a:xfrm>
                            <a:off x="1641" y="2589"/>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16" y="15"/>
                                </a:moveTo>
                                <a:lnTo>
                                  <a:pt x="20" y="0"/>
                                </a:lnTo>
                                <a:lnTo>
                                  <a:pt x="7" y="0"/>
                                </a:lnTo>
                                <a:lnTo>
                                  <a:pt x="0" y="15"/>
                                </a:lnTo>
                                <a:lnTo>
                                  <a:pt x="16" y="15"/>
                                </a:lnTo>
                                <a:close/>
                              </a:path>
                            </a:pathLst>
                          </a:custGeom>
                          <a:solidFill>
                            <a:srgbClr val="808080"/>
                          </a:solidFill>
                          <a:ln w="9525">
                            <a:noFill/>
                            <a:round/>
                            <a:headEnd/>
                            <a:tailEnd/>
                          </a:ln>
                        </p:spPr>
                        <p:txBody>
                          <a:bodyPr/>
                          <a:lstStyle/>
                          <a:p>
                            <a:endParaRPr lang="en-US"/>
                          </a:p>
                        </p:txBody>
                      </p:sp>
                      <p:sp>
                        <p:nvSpPr>
                          <p:cNvPr id="115" name="Freeform 136"/>
                          <p:cNvSpPr>
                            <a:spLocks/>
                          </p:cNvSpPr>
                          <p:nvPr/>
                        </p:nvSpPr>
                        <p:spPr bwMode="auto">
                          <a:xfrm>
                            <a:off x="1909" y="2589"/>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4" y="15"/>
                                </a:moveTo>
                                <a:lnTo>
                                  <a:pt x="0" y="0"/>
                                </a:lnTo>
                                <a:lnTo>
                                  <a:pt x="13" y="0"/>
                                </a:lnTo>
                                <a:lnTo>
                                  <a:pt x="20" y="15"/>
                                </a:lnTo>
                                <a:lnTo>
                                  <a:pt x="4" y="15"/>
                                </a:lnTo>
                                <a:close/>
                              </a:path>
                            </a:pathLst>
                          </a:custGeom>
                          <a:solidFill>
                            <a:srgbClr val="808080"/>
                          </a:solidFill>
                          <a:ln w="9525">
                            <a:noFill/>
                            <a:round/>
                            <a:headEnd/>
                            <a:tailEnd/>
                          </a:ln>
                        </p:spPr>
                        <p:txBody>
                          <a:bodyPr/>
                          <a:lstStyle/>
                          <a:p>
                            <a:endParaRPr lang="en-US"/>
                          </a:p>
                        </p:txBody>
                      </p:sp>
                    </p:grpSp>
                    <p:grpSp>
                      <p:nvGrpSpPr>
                        <p:cNvPr id="102" name="Group 137"/>
                        <p:cNvGrpSpPr>
                          <a:grpSpLocks/>
                        </p:cNvGrpSpPr>
                        <p:nvPr/>
                      </p:nvGrpSpPr>
                      <p:grpSpPr bwMode="auto">
                        <a:xfrm>
                          <a:off x="1651" y="2861"/>
                          <a:ext cx="270" cy="178"/>
                          <a:chOff x="1651" y="2861"/>
                          <a:chExt cx="270" cy="178"/>
                        </a:xfrm>
                      </p:grpSpPr>
                      <p:sp>
                        <p:nvSpPr>
                          <p:cNvPr id="103" name="Rectangle 138"/>
                          <p:cNvSpPr>
                            <a:spLocks noChangeArrowheads="1"/>
                          </p:cNvSpPr>
                          <p:nvPr/>
                        </p:nvSpPr>
                        <p:spPr bwMode="auto">
                          <a:xfrm>
                            <a:off x="1651" y="2861"/>
                            <a:ext cx="270" cy="84"/>
                          </a:xfrm>
                          <a:prstGeom prst="rect">
                            <a:avLst/>
                          </a:prstGeom>
                          <a:solidFill>
                            <a:srgbClr val="808080"/>
                          </a:solidFill>
                          <a:ln w="12700">
                            <a:solidFill>
                              <a:srgbClr val="000000"/>
                            </a:solidFill>
                            <a:miter lim="800000"/>
                            <a:headEnd/>
                            <a:tailEnd/>
                          </a:ln>
                        </p:spPr>
                        <p:txBody>
                          <a:bodyPr/>
                          <a:lstStyle/>
                          <a:p>
                            <a:endParaRPr lang="en-US"/>
                          </a:p>
                        </p:txBody>
                      </p:sp>
                      <p:sp>
                        <p:nvSpPr>
                          <p:cNvPr id="104" name="Rectangle 139"/>
                          <p:cNvSpPr>
                            <a:spLocks noChangeArrowheads="1"/>
                          </p:cNvSpPr>
                          <p:nvPr/>
                        </p:nvSpPr>
                        <p:spPr bwMode="auto">
                          <a:xfrm>
                            <a:off x="1667" y="2872"/>
                            <a:ext cx="237" cy="63"/>
                          </a:xfrm>
                          <a:prstGeom prst="rect">
                            <a:avLst/>
                          </a:prstGeom>
                          <a:solidFill>
                            <a:srgbClr val="FFFFFF"/>
                          </a:solidFill>
                          <a:ln w="12700">
                            <a:solidFill>
                              <a:srgbClr val="000000"/>
                            </a:solidFill>
                            <a:miter lim="800000"/>
                            <a:headEnd/>
                            <a:tailEnd/>
                          </a:ln>
                        </p:spPr>
                        <p:txBody>
                          <a:bodyPr/>
                          <a:lstStyle/>
                          <a:p>
                            <a:endParaRPr lang="en-US"/>
                          </a:p>
                        </p:txBody>
                      </p:sp>
                      <p:grpSp>
                        <p:nvGrpSpPr>
                          <p:cNvPr id="105" name="Group 140"/>
                          <p:cNvGrpSpPr>
                            <a:grpSpLocks/>
                          </p:cNvGrpSpPr>
                          <p:nvPr/>
                        </p:nvGrpSpPr>
                        <p:grpSpPr bwMode="auto">
                          <a:xfrm>
                            <a:off x="1750" y="2967"/>
                            <a:ext cx="71" cy="72"/>
                            <a:chOff x="1750" y="2967"/>
                            <a:chExt cx="71" cy="72"/>
                          </a:xfrm>
                        </p:grpSpPr>
                        <p:sp>
                          <p:nvSpPr>
                            <p:cNvPr id="106" name="Oval 141"/>
                            <p:cNvSpPr>
                              <a:spLocks noChangeArrowheads="1"/>
                            </p:cNvSpPr>
                            <p:nvPr/>
                          </p:nvSpPr>
                          <p:spPr bwMode="auto">
                            <a:xfrm>
                              <a:off x="1755" y="2971"/>
                              <a:ext cx="66" cy="68"/>
                            </a:xfrm>
                            <a:prstGeom prst="ellipse">
                              <a:avLst/>
                            </a:prstGeom>
                            <a:solidFill>
                              <a:srgbClr val="3F3F3F"/>
                            </a:solidFill>
                            <a:ln w="12700">
                              <a:solidFill>
                                <a:srgbClr val="3F3F3F"/>
                              </a:solidFill>
                              <a:round/>
                              <a:headEnd/>
                              <a:tailEnd/>
                            </a:ln>
                          </p:spPr>
                          <p:txBody>
                            <a:bodyPr/>
                            <a:lstStyle/>
                            <a:p>
                              <a:endParaRPr lang="en-US"/>
                            </a:p>
                          </p:txBody>
                        </p:sp>
                        <p:grpSp>
                          <p:nvGrpSpPr>
                            <p:cNvPr id="107" name="Group 142"/>
                            <p:cNvGrpSpPr>
                              <a:grpSpLocks/>
                            </p:cNvGrpSpPr>
                            <p:nvPr/>
                          </p:nvGrpSpPr>
                          <p:grpSpPr bwMode="auto">
                            <a:xfrm>
                              <a:off x="1750" y="2967"/>
                              <a:ext cx="66" cy="68"/>
                              <a:chOff x="1750" y="2967"/>
                              <a:chExt cx="66" cy="68"/>
                            </a:xfrm>
                          </p:grpSpPr>
                          <p:sp>
                            <p:nvSpPr>
                              <p:cNvPr id="108" name="Oval 143"/>
                              <p:cNvSpPr>
                                <a:spLocks noChangeArrowheads="1"/>
                              </p:cNvSpPr>
                              <p:nvPr/>
                            </p:nvSpPr>
                            <p:spPr bwMode="auto">
                              <a:xfrm>
                                <a:off x="1750" y="2967"/>
                                <a:ext cx="66" cy="68"/>
                              </a:xfrm>
                              <a:prstGeom prst="ellipse">
                                <a:avLst/>
                              </a:prstGeom>
                              <a:solidFill>
                                <a:srgbClr val="C0C0C0"/>
                              </a:solidFill>
                              <a:ln w="12700">
                                <a:solidFill>
                                  <a:srgbClr val="808080"/>
                                </a:solidFill>
                                <a:round/>
                                <a:headEnd/>
                                <a:tailEnd/>
                              </a:ln>
                            </p:spPr>
                            <p:txBody>
                              <a:bodyPr/>
                              <a:lstStyle/>
                              <a:p>
                                <a:endParaRPr lang="en-US"/>
                              </a:p>
                            </p:txBody>
                          </p:sp>
                          <p:sp>
                            <p:nvSpPr>
                              <p:cNvPr id="109" name="Oval 144"/>
                              <p:cNvSpPr>
                                <a:spLocks noChangeArrowheads="1"/>
                              </p:cNvSpPr>
                              <p:nvPr/>
                            </p:nvSpPr>
                            <p:spPr bwMode="auto">
                              <a:xfrm>
                                <a:off x="1775" y="2981"/>
                                <a:ext cx="15" cy="15"/>
                              </a:xfrm>
                              <a:prstGeom prst="ellipse">
                                <a:avLst/>
                              </a:prstGeom>
                              <a:solidFill>
                                <a:srgbClr val="3F3F3F"/>
                              </a:solidFill>
                              <a:ln w="12700">
                                <a:solidFill>
                                  <a:srgbClr val="3F3F3F"/>
                                </a:solidFill>
                                <a:round/>
                                <a:headEnd/>
                                <a:tailEnd/>
                              </a:ln>
                            </p:spPr>
                            <p:txBody>
                              <a:bodyPr/>
                              <a:lstStyle/>
                              <a:p>
                                <a:endParaRPr lang="en-US"/>
                              </a:p>
                            </p:txBody>
                          </p:sp>
                          <p:sp>
                            <p:nvSpPr>
                              <p:cNvPr id="110" name="Freeform 145"/>
                              <p:cNvSpPr>
                                <a:spLocks/>
                              </p:cNvSpPr>
                              <p:nvPr/>
                            </p:nvSpPr>
                            <p:spPr bwMode="auto">
                              <a:xfrm>
                                <a:off x="1770" y="2997"/>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8" y="0"/>
                                    </a:moveTo>
                                    <a:lnTo>
                                      <a:pt x="0" y="25"/>
                                    </a:lnTo>
                                    <a:lnTo>
                                      <a:pt x="24" y="25"/>
                                    </a:lnTo>
                                    <a:lnTo>
                                      <a:pt x="17" y="0"/>
                                    </a:lnTo>
                                    <a:lnTo>
                                      <a:pt x="8" y="0"/>
                                    </a:lnTo>
                                    <a:close/>
                                  </a:path>
                                </a:pathLst>
                              </a:custGeom>
                              <a:solidFill>
                                <a:srgbClr val="3F3F3F"/>
                              </a:solidFill>
                              <a:ln w="9525">
                                <a:noFill/>
                                <a:round/>
                                <a:headEnd/>
                                <a:tailEnd/>
                              </a:ln>
                            </p:spPr>
                            <p:txBody>
                              <a:bodyPr/>
                              <a:lstStyle/>
                              <a:p>
                                <a:endParaRPr lang="en-US"/>
                              </a:p>
                            </p:txBody>
                          </p:sp>
                        </p:grpSp>
                      </p:grpSp>
                    </p:grpSp>
                  </p:grpSp>
                </p:grpSp>
              </p:grpSp>
              <p:grpSp>
                <p:nvGrpSpPr>
                  <p:cNvPr id="19" name="Group 146"/>
                  <p:cNvGrpSpPr>
                    <a:grpSpLocks/>
                  </p:cNvGrpSpPr>
                  <p:nvPr/>
                </p:nvGrpSpPr>
                <p:grpSpPr bwMode="auto">
                  <a:xfrm>
                    <a:off x="3312" y="1680"/>
                    <a:ext cx="871" cy="1451"/>
                    <a:chOff x="3536" y="1185"/>
                    <a:chExt cx="871" cy="1946"/>
                  </a:xfrm>
                </p:grpSpPr>
                <p:sp>
                  <p:nvSpPr>
                    <p:cNvPr id="41" name="Rectangle 147"/>
                    <p:cNvSpPr>
                      <a:spLocks noChangeArrowheads="1"/>
                    </p:cNvSpPr>
                    <p:nvPr/>
                  </p:nvSpPr>
                  <p:spPr bwMode="auto">
                    <a:xfrm>
                      <a:off x="3536" y="1185"/>
                      <a:ext cx="871" cy="1946"/>
                    </a:xfrm>
                    <a:prstGeom prst="rect">
                      <a:avLst/>
                    </a:prstGeom>
                    <a:solidFill>
                      <a:srgbClr val="C0C0C0"/>
                    </a:solidFill>
                    <a:ln w="12700">
                      <a:solidFill>
                        <a:srgbClr val="000000"/>
                      </a:solidFill>
                      <a:miter lim="800000"/>
                      <a:headEnd/>
                      <a:tailEnd/>
                    </a:ln>
                  </p:spPr>
                  <p:txBody>
                    <a:bodyPr/>
                    <a:lstStyle/>
                    <a:p>
                      <a:endParaRPr lang="en-US"/>
                    </a:p>
                  </p:txBody>
                </p:sp>
                <p:grpSp>
                  <p:nvGrpSpPr>
                    <p:cNvPr id="42" name="Group 148"/>
                    <p:cNvGrpSpPr>
                      <a:grpSpLocks/>
                    </p:cNvGrpSpPr>
                    <p:nvPr/>
                  </p:nvGrpSpPr>
                  <p:grpSpPr bwMode="auto">
                    <a:xfrm>
                      <a:off x="3595" y="1272"/>
                      <a:ext cx="751" cy="553"/>
                      <a:chOff x="3595" y="1272"/>
                      <a:chExt cx="751" cy="553"/>
                    </a:xfrm>
                  </p:grpSpPr>
                  <p:sp>
                    <p:nvSpPr>
                      <p:cNvPr id="79" name="Rectangle 149"/>
                      <p:cNvSpPr>
                        <a:spLocks noChangeArrowheads="1"/>
                      </p:cNvSpPr>
                      <p:nvPr/>
                    </p:nvSpPr>
                    <p:spPr bwMode="auto">
                      <a:xfrm>
                        <a:off x="3595" y="1272"/>
                        <a:ext cx="751" cy="553"/>
                      </a:xfrm>
                      <a:prstGeom prst="rect">
                        <a:avLst/>
                      </a:prstGeom>
                      <a:solidFill>
                        <a:srgbClr val="9F9F9F"/>
                      </a:solidFill>
                      <a:ln w="12700">
                        <a:solidFill>
                          <a:srgbClr val="000000"/>
                        </a:solidFill>
                        <a:miter lim="800000"/>
                        <a:headEnd/>
                        <a:tailEnd/>
                      </a:ln>
                    </p:spPr>
                    <p:txBody>
                      <a:bodyPr/>
                      <a:lstStyle/>
                      <a:p>
                        <a:endParaRPr lang="en-US"/>
                      </a:p>
                    </p:txBody>
                  </p:sp>
                  <p:grpSp>
                    <p:nvGrpSpPr>
                      <p:cNvPr id="80" name="Group 150"/>
                      <p:cNvGrpSpPr>
                        <a:grpSpLocks/>
                      </p:cNvGrpSpPr>
                      <p:nvPr/>
                    </p:nvGrpSpPr>
                    <p:grpSpPr bwMode="auto">
                      <a:xfrm>
                        <a:off x="3827" y="1358"/>
                        <a:ext cx="330" cy="101"/>
                        <a:chOff x="3827" y="1358"/>
                        <a:chExt cx="330" cy="101"/>
                      </a:xfrm>
                    </p:grpSpPr>
                    <p:sp>
                      <p:nvSpPr>
                        <p:cNvPr id="90" name="Freeform 151"/>
                        <p:cNvSpPr>
                          <a:spLocks/>
                        </p:cNvSpPr>
                        <p:nvPr/>
                      </p:nvSpPr>
                      <p:spPr bwMode="auto">
                        <a:xfrm>
                          <a:off x="3827" y="1366"/>
                          <a:ext cx="330" cy="93"/>
                        </a:xfrm>
                        <a:custGeom>
                          <a:avLst/>
                          <a:gdLst>
                            <a:gd name="T0" fmla="*/ 22 w 330"/>
                            <a:gd name="T1" fmla="*/ 36 h 93"/>
                            <a:gd name="T2" fmla="*/ 51 w 330"/>
                            <a:gd name="T3" fmla="*/ 75 h 93"/>
                            <a:gd name="T4" fmla="*/ 317 w 330"/>
                            <a:gd name="T5" fmla="*/ 75 h 93"/>
                            <a:gd name="T6" fmla="*/ 282 w 330"/>
                            <a:gd name="T7" fmla="*/ 29 h 93"/>
                            <a:gd name="T8" fmla="*/ 282 w 330"/>
                            <a:gd name="T9" fmla="*/ 0 h 93"/>
                            <a:gd name="T10" fmla="*/ 330 w 330"/>
                            <a:gd name="T11" fmla="*/ 63 h 93"/>
                            <a:gd name="T12" fmla="*/ 330 w 330"/>
                            <a:gd name="T13" fmla="*/ 93 h 93"/>
                            <a:gd name="T14" fmla="*/ 44 w 330"/>
                            <a:gd name="T15" fmla="*/ 93 h 93"/>
                            <a:gd name="T16" fmla="*/ 0 w 330"/>
                            <a:gd name="T17" fmla="*/ 36 h 93"/>
                            <a:gd name="T18" fmla="*/ 22 w 330"/>
                            <a:gd name="T19" fmla="*/ 36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93"/>
                            <a:gd name="T32" fmla="*/ 330 w 33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93">
                              <a:moveTo>
                                <a:pt x="22" y="36"/>
                              </a:moveTo>
                              <a:lnTo>
                                <a:pt x="51" y="75"/>
                              </a:lnTo>
                              <a:lnTo>
                                <a:pt x="317" y="75"/>
                              </a:lnTo>
                              <a:lnTo>
                                <a:pt x="282" y="29"/>
                              </a:lnTo>
                              <a:lnTo>
                                <a:pt x="282" y="0"/>
                              </a:lnTo>
                              <a:lnTo>
                                <a:pt x="330" y="63"/>
                              </a:lnTo>
                              <a:lnTo>
                                <a:pt x="330" y="93"/>
                              </a:lnTo>
                              <a:lnTo>
                                <a:pt x="44" y="93"/>
                              </a:lnTo>
                              <a:lnTo>
                                <a:pt x="0" y="36"/>
                              </a:lnTo>
                              <a:lnTo>
                                <a:pt x="22" y="36"/>
                              </a:lnTo>
                              <a:close/>
                            </a:path>
                          </a:pathLst>
                        </a:custGeom>
                        <a:solidFill>
                          <a:srgbClr val="5F5F5F"/>
                        </a:solidFill>
                        <a:ln w="9525">
                          <a:noFill/>
                          <a:round/>
                          <a:headEnd/>
                          <a:tailEnd/>
                        </a:ln>
                      </p:spPr>
                      <p:txBody>
                        <a:bodyPr/>
                        <a:lstStyle/>
                        <a:p>
                          <a:endParaRPr lang="en-US"/>
                        </a:p>
                      </p:txBody>
                    </p:sp>
                    <p:sp>
                      <p:nvSpPr>
                        <p:cNvPr id="91" name="Freeform 152"/>
                        <p:cNvSpPr>
                          <a:spLocks/>
                        </p:cNvSpPr>
                        <p:nvPr/>
                      </p:nvSpPr>
                      <p:spPr bwMode="auto">
                        <a:xfrm>
                          <a:off x="3827" y="1358"/>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w="9525">
                          <a:noFill/>
                          <a:round/>
                          <a:headEnd/>
                          <a:tailEnd/>
                        </a:ln>
                      </p:spPr>
                      <p:txBody>
                        <a:bodyPr/>
                        <a:lstStyle/>
                        <a:p>
                          <a:endParaRPr lang="en-US"/>
                        </a:p>
                      </p:txBody>
                    </p:sp>
                    <p:sp>
                      <p:nvSpPr>
                        <p:cNvPr id="92" name="Freeform 153"/>
                        <p:cNvSpPr>
                          <a:spLocks/>
                        </p:cNvSpPr>
                        <p:nvPr/>
                      </p:nvSpPr>
                      <p:spPr bwMode="auto">
                        <a:xfrm>
                          <a:off x="3964" y="1358"/>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w="9525">
                          <a:noFill/>
                          <a:round/>
                          <a:headEnd/>
                          <a:tailEnd/>
                        </a:ln>
                      </p:spPr>
                      <p:txBody>
                        <a:bodyPr/>
                        <a:lstStyle/>
                        <a:p>
                          <a:endParaRPr lang="en-US"/>
                        </a:p>
                      </p:txBody>
                    </p:sp>
                    <p:sp>
                      <p:nvSpPr>
                        <p:cNvPr id="93" name="Freeform 154"/>
                        <p:cNvSpPr>
                          <a:spLocks/>
                        </p:cNvSpPr>
                        <p:nvPr/>
                      </p:nvSpPr>
                      <p:spPr bwMode="auto">
                        <a:xfrm>
                          <a:off x="3827" y="1358"/>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16" y="15"/>
                              </a:moveTo>
                              <a:lnTo>
                                <a:pt x="20" y="0"/>
                              </a:lnTo>
                              <a:lnTo>
                                <a:pt x="7" y="0"/>
                              </a:lnTo>
                              <a:lnTo>
                                <a:pt x="0" y="15"/>
                              </a:lnTo>
                              <a:lnTo>
                                <a:pt x="16" y="15"/>
                              </a:lnTo>
                              <a:close/>
                            </a:path>
                          </a:pathLst>
                        </a:custGeom>
                        <a:solidFill>
                          <a:srgbClr val="808080"/>
                        </a:solidFill>
                        <a:ln w="9525">
                          <a:noFill/>
                          <a:round/>
                          <a:headEnd/>
                          <a:tailEnd/>
                        </a:ln>
                      </p:spPr>
                      <p:txBody>
                        <a:bodyPr/>
                        <a:lstStyle/>
                        <a:p>
                          <a:endParaRPr lang="en-US"/>
                        </a:p>
                      </p:txBody>
                    </p:sp>
                    <p:sp>
                      <p:nvSpPr>
                        <p:cNvPr id="94" name="Freeform 155"/>
                        <p:cNvSpPr>
                          <a:spLocks/>
                        </p:cNvSpPr>
                        <p:nvPr/>
                      </p:nvSpPr>
                      <p:spPr bwMode="auto">
                        <a:xfrm>
                          <a:off x="4095" y="1358"/>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4" y="15"/>
                              </a:moveTo>
                              <a:lnTo>
                                <a:pt x="0" y="0"/>
                              </a:lnTo>
                              <a:lnTo>
                                <a:pt x="13" y="0"/>
                              </a:lnTo>
                              <a:lnTo>
                                <a:pt x="20" y="15"/>
                              </a:lnTo>
                              <a:lnTo>
                                <a:pt x="4" y="15"/>
                              </a:lnTo>
                              <a:close/>
                            </a:path>
                          </a:pathLst>
                        </a:custGeom>
                        <a:solidFill>
                          <a:srgbClr val="808080"/>
                        </a:solidFill>
                        <a:ln w="9525">
                          <a:noFill/>
                          <a:round/>
                          <a:headEnd/>
                          <a:tailEnd/>
                        </a:ln>
                      </p:spPr>
                      <p:txBody>
                        <a:bodyPr/>
                        <a:lstStyle/>
                        <a:p>
                          <a:endParaRPr lang="en-US"/>
                        </a:p>
                      </p:txBody>
                    </p:sp>
                  </p:grpSp>
                  <p:grpSp>
                    <p:nvGrpSpPr>
                      <p:cNvPr id="81" name="Group 156"/>
                      <p:cNvGrpSpPr>
                        <a:grpSpLocks/>
                      </p:cNvGrpSpPr>
                      <p:nvPr/>
                    </p:nvGrpSpPr>
                    <p:grpSpPr bwMode="auto">
                      <a:xfrm>
                        <a:off x="3837" y="1629"/>
                        <a:ext cx="270" cy="179"/>
                        <a:chOff x="3837" y="1629"/>
                        <a:chExt cx="270" cy="179"/>
                      </a:xfrm>
                    </p:grpSpPr>
                    <p:sp>
                      <p:nvSpPr>
                        <p:cNvPr id="82" name="Rectangle 157"/>
                        <p:cNvSpPr>
                          <a:spLocks noChangeArrowheads="1"/>
                        </p:cNvSpPr>
                        <p:nvPr/>
                      </p:nvSpPr>
                      <p:spPr bwMode="auto">
                        <a:xfrm>
                          <a:off x="3837" y="1629"/>
                          <a:ext cx="270" cy="85"/>
                        </a:xfrm>
                        <a:prstGeom prst="rect">
                          <a:avLst/>
                        </a:prstGeom>
                        <a:solidFill>
                          <a:srgbClr val="808080"/>
                        </a:solidFill>
                        <a:ln w="12700">
                          <a:solidFill>
                            <a:srgbClr val="000000"/>
                          </a:solidFill>
                          <a:miter lim="800000"/>
                          <a:headEnd/>
                          <a:tailEnd/>
                        </a:ln>
                      </p:spPr>
                      <p:txBody>
                        <a:bodyPr/>
                        <a:lstStyle/>
                        <a:p>
                          <a:endParaRPr lang="en-US"/>
                        </a:p>
                      </p:txBody>
                    </p:sp>
                    <p:sp>
                      <p:nvSpPr>
                        <p:cNvPr id="83" name="Rectangle 158"/>
                        <p:cNvSpPr>
                          <a:spLocks noChangeArrowheads="1"/>
                        </p:cNvSpPr>
                        <p:nvPr/>
                      </p:nvSpPr>
                      <p:spPr bwMode="auto">
                        <a:xfrm>
                          <a:off x="3853" y="1640"/>
                          <a:ext cx="237" cy="64"/>
                        </a:xfrm>
                        <a:prstGeom prst="rect">
                          <a:avLst/>
                        </a:prstGeom>
                        <a:solidFill>
                          <a:srgbClr val="FFFFFF"/>
                        </a:solidFill>
                        <a:ln w="12700">
                          <a:solidFill>
                            <a:srgbClr val="000000"/>
                          </a:solidFill>
                          <a:miter lim="800000"/>
                          <a:headEnd/>
                          <a:tailEnd/>
                        </a:ln>
                      </p:spPr>
                      <p:txBody>
                        <a:bodyPr/>
                        <a:lstStyle/>
                        <a:p>
                          <a:endParaRPr lang="en-US"/>
                        </a:p>
                      </p:txBody>
                    </p:sp>
                    <p:grpSp>
                      <p:nvGrpSpPr>
                        <p:cNvPr id="84" name="Group 159"/>
                        <p:cNvGrpSpPr>
                          <a:grpSpLocks/>
                        </p:cNvGrpSpPr>
                        <p:nvPr/>
                      </p:nvGrpSpPr>
                      <p:grpSpPr bwMode="auto">
                        <a:xfrm>
                          <a:off x="3936" y="1736"/>
                          <a:ext cx="71" cy="72"/>
                          <a:chOff x="3936" y="1736"/>
                          <a:chExt cx="71" cy="72"/>
                        </a:xfrm>
                      </p:grpSpPr>
                      <p:sp>
                        <p:nvSpPr>
                          <p:cNvPr id="85" name="Oval 160"/>
                          <p:cNvSpPr>
                            <a:spLocks noChangeArrowheads="1"/>
                          </p:cNvSpPr>
                          <p:nvPr/>
                        </p:nvSpPr>
                        <p:spPr bwMode="auto">
                          <a:xfrm>
                            <a:off x="3941" y="1740"/>
                            <a:ext cx="66" cy="68"/>
                          </a:xfrm>
                          <a:prstGeom prst="ellipse">
                            <a:avLst/>
                          </a:prstGeom>
                          <a:solidFill>
                            <a:srgbClr val="3F3F3F"/>
                          </a:solidFill>
                          <a:ln w="12700">
                            <a:solidFill>
                              <a:srgbClr val="3F3F3F"/>
                            </a:solidFill>
                            <a:round/>
                            <a:headEnd/>
                            <a:tailEnd/>
                          </a:ln>
                        </p:spPr>
                        <p:txBody>
                          <a:bodyPr/>
                          <a:lstStyle/>
                          <a:p>
                            <a:endParaRPr lang="en-US"/>
                          </a:p>
                        </p:txBody>
                      </p:sp>
                      <p:grpSp>
                        <p:nvGrpSpPr>
                          <p:cNvPr id="86" name="Group 161"/>
                          <p:cNvGrpSpPr>
                            <a:grpSpLocks/>
                          </p:cNvGrpSpPr>
                          <p:nvPr/>
                        </p:nvGrpSpPr>
                        <p:grpSpPr bwMode="auto">
                          <a:xfrm>
                            <a:off x="3936" y="1736"/>
                            <a:ext cx="66" cy="68"/>
                            <a:chOff x="3936" y="1736"/>
                            <a:chExt cx="66" cy="68"/>
                          </a:xfrm>
                        </p:grpSpPr>
                        <p:sp>
                          <p:nvSpPr>
                            <p:cNvPr id="87" name="Oval 162"/>
                            <p:cNvSpPr>
                              <a:spLocks noChangeArrowheads="1"/>
                            </p:cNvSpPr>
                            <p:nvPr/>
                          </p:nvSpPr>
                          <p:spPr bwMode="auto">
                            <a:xfrm>
                              <a:off x="3936" y="1736"/>
                              <a:ext cx="66" cy="68"/>
                            </a:xfrm>
                            <a:prstGeom prst="ellipse">
                              <a:avLst/>
                            </a:prstGeom>
                            <a:solidFill>
                              <a:srgbClr val="C0C0C0"/>
                            </a:solidFill>
                            <a:ln w="12700">
                              <a:solidFill>
                                <a:srgbClr val="808080"/>
                              </a:solidFill>
                              <a:round/>
                              <a:headEnd/>
                              <a:tailEnd/>
                            </a:ln>
                          </p:spPr>
                          <p:txBody>
                            <a:bodyPr/>
                            <a:lstStyle/>
                            <a:p>
                              <a:endParaRPr lang="en-US"/>
                            </a:p>
                          </p:txBody>
                        </p:sp>
                        <p:sp>
                          <p:nvSpPr>
                            <p:cNvPr id="88" name="Oval 163"/>
                            <p:cNvSpPr>
                              <a:spLocks noChangeArrowheads="1"/>
                            </p:cNvSpPr>
                            <p:nvPr/>
                          </p:nvSpPr>
                          <p:spPr bwMode="auto">
                            <a:xfrm>
                              <a:off x="3961" y="1750"/>
                              <a:ext cx="15" cy="15"/>
                            </a:xfrm>
                            <a:prstGeom prst="ellipse">
                              <a:avLst/>
                            </a:prstGeom>
                            <a:solidFill>
                              <a:srgbClr val="3F3F3F"/>
                            </a:solidFill>
                            <a:ln w="12700">
                              <a:solidFill>
                                <a:srgbClr val="3F3F3F"/>
                              </a:solidFill>
                              <a:round/>
                              <a:headEnd/>
                              <a:tailEnd/>
                            </a:ln>
                          </p:spPr>
                          <p:txBody>
                            <a:bodyPr/>
                            <a:lstStyle/>
                            <a:p>
                              <a:endParaRPr lang="en-US"/>
                            </a:p>
                          </p:txBody>
                        </p:sp>
                        <p:sp>
                          <p:nvSpPr>
                            <p:cNvPr id="89" name="Freeform 164"/>
                            <p:cNvSpPr>
                              <a:spLocks/>
                            </p:cNvSpPr>
                            <p:nvPr/>
                          </p:nvSpPr>
                          <p:spPr bwMode="auto">
                            <a:xfrm>
                              <a:off x="3956" y="1766"/>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8" y="0"/>
                                  </a:moveTo>
                                  <a:lnTo>
                                    <a:pt x="0" y="25"/>
                                  </a:lnTo>
                                  <a:lnTo>
                                    <a:pt x="24" y="25"/>
                                  </a:lnTo>
                                  <a:lnTo>
                                    <a:pt x="17" y="0"/>
                                  </a:lnTo>
                                  <a:lnTo>
                                    <a:pt x="8" y="0"/>
                                  </a:lnTo>
                                  <a:close/>
                                </a:path>
                              </a:pathLst>
                            </a:custGeom>
                            <a:solidFill>
                              <a:srgbClr val="3F3F3F"/>
                            </a:solidFill>
                            <a:ln w="9525">
                              <a:noFill/>
                              <a:round/>
                              <a:headEnd/>
                              <a:tailEnd/>
                            </a:ln>
                          </p:spPr>
                          <p:txBody>
                            <a:bodyPr/>
                            <a:lstStyle/>
                            <a:p>
                              <a:endParaRPr lang="en-US"/>
                            </a:p>
                          </p:txBody>
                        </p:sp>
                      </p:grpSp>
                    </p:grpSp>
                  </p:grpSp>
                </p:grpSp>
                <p:grpSp>
                  <p:nvGrpSpPr>
                    <p:cNvPr id="43" name="Group 165"/>
                    <p:cNvGrpSpPr>
                      <a:grpSpLocks/>
                    </p:cNvGrpSpPr>
                    <p:nvPr/>
                  </p:nvGrpSpPr>
                  <p:grpSpPr bwMode="auto">
                    <a:xfrm>
                      <a:off x="3595" y="1891"/>
                      <a:ext cx="751" cy="552"/>
                      <a:chOff x="3595" y="1891"/>
                      <a:chExt cx="751" cy="552"/>
                    </a:xfrm>
                  </p:grpSpPr>
                  <p:sp>
                    <p:nvSpPr>
                      <p:cNvPr id="62" name="Rectangle 166"/>
                      <p:cNvSpPr>
                        <a:spLocks noChangeArrowheads="1"/>
                      </p:cNvSpPr>
                      <p:nvPr/>
                    </p:nvSpPr>
                    <p:spPr bwMode="auto">
                      <a:xfrm>
                        <a:off x="3595" y="1891"/>
                        <a:ext cx="751" cy="552"/>
                      </a:xfrm>
                      <a:prstGeom prst="rect">
                        <a:avLst/>
                      </a:prstGeom>
                      <a:solidFill>
                        <a:srgbClr val="9F9F9F"/>
                      </a:solidFill>
                      <a:ln w="12700">
                        <a:solidFill>
                          <a:srgbClr val="000000"/>
                        </a:solidFill>
                        <a:miter lim="800000"/>
                        <a:headEnd/>
                        <a:tailEnd/>
                      </a:ln>
                    </p:spPr>
                    <p:txBody>
                      <a:bodyPr/>
                      <a:lstStyle/>
                      <a:p>
                        <a:endParaRPr lang="en-US"/>
                      </a:p>
                    </p:txBody>
                  </p:sp>
                  <p:grpSp>
                    <p:nvGrpSpPr>
                      <p:cNvPr id="63" name="Group 167"/>
                      <p:cNvGrpSpPr>
                        <a:grpSpLocks/>
                      </p:cNvGrpSpPr>
                      <p:nvPr/>
                    </p:nvGrpSpPr>
                    <p:grpSpPr bwMode="auto">
                      <a:xfrm>
                        <a:off x="3827" y="1977"/>
                        <a:ext cx="330" cy="449"/>
                        <a:chOff x="3827" y="1977"/>
                        <a:chExt cx="330" cy="449"/>
                      </a:xfrm>
                    </p:grpSpPr>
                    <p:grpSp>
                      <p:nvGrpSpPr>
                        <p:cNvPr id="64" name="Group 168"/>
                        <p:cNvGrpSpPr>
                          <a:grpSpLocks/>
                        </p:cNvGrpSpPr>
                        <p:nvPr/>
                      </p:nvGrpSpPr>
                      <p:grpSpPr bwMode="auto">
                        <a:xfrm>
                          <a:off x="3827" y="1977"/>
                          <a:ext cx="330" cy="101"/>
                          <a:chOff x="3827" y="1977"/>
                          <a:chExt cx="330" cy="101"/>
                        </a:xfrm>
                      </p:grpSpPr>
                      <p:sp>
                        <p:nvSpPr>
                          <p:cNvPr id="74" name="Freeform 169"/>
                          <p:cNvSpPr>
                            <a:spLocks/>
                          </p:cNvSpPr>
                          <p:nvPr/>
                        </p:nvSpPr>
                        <p:spPr bwMode="auto">
                          <a:xfrm>
                            <a:off x="3827" y="1985"/>
                            <a:ext cx="330" cy="93"/>
                          </a:xfrm>
                          <a:custGeom>
                            <a:avLst/>
                            <a:gdLst>
                              <a:gd name="T0" fmla="*/ 22 w 330"/>
                              <a:gd name="T1" fmla="*/ 36 h 93"/>
                              <a:gd name="T2" fmla="*/ 51 w 330"/>
                              <a:gd name="T3" fmla="*/ 75 h 93"/>
                              <a:gd name="T4" fmla="*/ 317 w 330"/>
                              <a:gd name="T5" fmla="*/ 75 h 93"/>
                              <a:gd name="T6" fmla="*/ 282 w 330"/>
                              <a:gd name="T7" fmla="*/ 29 h 93"/>
                              <a:gd name="T8" fmla="*/ 282 w 330"/>
                              <a:gd name="T9" fmla="*/ 0 h 93"/>
                              <a:gd name="T10" fmla="*/ 330 w 330"/>
                              <a:gd name="T11" fmla="*/ 63 h 93"/>
                              <a:gd name="T12" fmla="*/ 330 w 330"/>
                              <a:gd name="T13" fmla="*/ 93 h 93"/>
                              <a:gd name="T14" fmla="*/ 44 w 330"/>
                              <a:gd name="T15" fmla="*/ 93 h 93"/>
                              <a:gd name="T16" fmla="*/ 0 w 330"/>
                              <a:gd name="T17" fmla="*/ 36 h 93"/>
                              <a:gd name="T18" fmla="*/ 22 w 330"/>
                              <a:gd name="T19" fmla="*/ 36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93"/>
                              <a:gd name="T32" fmla="*/ 330 w 33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93">
                                <a:moveTo>
                                  <a:pt x="22" y="36"/>
                                </a:moveTo>
                                <a:lnTo>
                                  <a:pt x="51" y="75"/>
                                </a:lnTo>
                                <a:lnTo>
                                  <a:pt x="317" y="75"/>
                                </a:lnTo>
                                <a:lnTo>
                                  <a:pt x="282" y="29"/>
                                </a:lnTo>
                                <a:lnTo>
                                  <a:pt x="282" y="0"/>
                                </a:lnTo>
                                <a:lnTo>
                                  <a:pt x="330" y="63"/>
                                </a:lnTo>
                                <a:lnTo>
                                  <a:pt x="330" y="93"/>
                                </a:lnTo>
                                <a:lnTo>
                                  <a:pt x="44" y="93"/>
                                </a:lnTo>
                                <a:lnTo>
                                  <a:pt x="0" y="36"/>
                                </a:lnTo>
                                <a:lnTo>
                                  <a:pt x="22" y="36"/>
                                </a:lnTo>
                                <a:close/>
                              </a:path>
                            </a:pathLst>
                          </a:custGeom>
                          <a:solidFill>
                            <a:srgbClr val="5F5F5F"/>
                          </a:solidFill>
                          <a:ln w="9525">
                            <a:noFill/>
                            <a:round/>
                            <a:headEnd/>
                            <a:tailEnd/>
                          </a:ln>
                        </p:spPr>
                        <p:txBody>
                          <a:bodyPr/>
                          <a:lstStyle/>
                          <a:p>
                            <a:endParaRPr lang="en-US"/>
                          </a:p>
                        </p:txBody>
                      </p:sp>
                      <p:sp>
                        <p:nvSpPr>
                          <p:cNvPr id="75" name="Freeform 170"/>
                          <p:cNvSpPr>
                            <a:spLocks/>
                          </p:cNvSpPr>
                          <p:nvPr/>
                        </p:nvSpPr>
                        <p:spPr bwMode="auto">
                          <a:xfrm>
                            <a:off x="3827" y="1977"/>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w="9525">
                            <a:noFill/>
                            <a:round/>
                            <a:headEnd/>
                            <a:tailEnd/>
                          </a:ln>
                        </p:spPr>
                        <p:txBody>
                          <a:bodyPr/>
                          <a:lstStyle/>
                          <a:p>
                            <a:endParaRPr lang="en-US"/>
                          </a:p>
                        </p:txBody>
                      </p:sp>
                      <p:sp>
                        <p:nvSpPr>
                          <p:cNvPr id="76" name="Freeform 171"/>
                          <p:cNvSpPr>
                            <a:spLocks/>
                          </p:cNvSpPr>
                          <p:nvPr/>
                        </p:nvSpPr>
                        <p:spPr bwMode="auto">
                          <a:xfrm>
                            <a:off x="3964" y="1977"/>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w="9525">
                            <a:noFill/>
                            <a:round/>
                            <a:headEnd/>
                            <a:tailEnd/>
                          </a:ln>
                        </p:spPr>
                        <p:txBody>
                          <a:bodyPr/>
                          <a:lstStyle/>
                          <a:p>
                            <a:endParaRPr lang="en-US"/>
                          </a:p>
                        </p:txBody>
                      </p:sp>
                      <p:sp>
                        <p:nvSpPr>
                          <p:cNvPr id="77" name="Freeform 172"/>
                          <p:cNvSpPr>
                            <a:spLocks/>
                          </p:cNvSpPr>
                          <p:nvPr/>
                        </p:nvSpPr>
                        <p:spPr bwMode="auto">
                          <a:xfrm>
                            <a:off x="3827" y="1977"/>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16" y="15"/>
                                </a:moveTo>
                                <a:lnTo>
                                  <a:pt x="20" y="0"/>
                                </a:lnTo>
                                <a:lnTo>
                                  <a:pt x="7" y="0"/>
                                </a:lnTo>
                                <a:lnTo>
                                  <a:pt x="0" y="15"/>
                                </a:lnTo>
                                <a:lnTo>
                                  <a:pt x="16" y="15"/>
                                </a:lnTo>
                                <a:close/>
                              </a:path>
                            </a:pathLst>
                          </a:custGeom>
                          <a:solidFill>
                            <a:srgbClr val="808080"/>
                          </a:solidFill>
                          <a:ln w="9525">
                            <a:noFill/>
                            <a:round/>
                            <a:headEnd/>
                            <a:tailEnd/>
                          </a:ln>
                        </p:spPr>
                        <p:txBody>
                          <a:bodyPr/>
                          <a:lstStyle/>
                          <a:p>
                            <a:endParaRPr lang="en-US"/>
                          </a:p>
                        </p:txBody>
                      </p:sp>
                      <p:sp>
                        <p:nvSpPr>
                          <p:cNvPr id="78" name="Freeform 173"/>
                          <p:cNvSpPr>
                            <a:spLocks/>
                          </p:cNvSpPr>
                          <p:nvPr/>
                        </p:nvSpPr>
                        <p:spPr bwMode="auto">
                          <a:xfrm>
                            <a:off x="4095" y="1977"/>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4" y="15"/>
                                </a:moveTo>
                                <a:lnTo>
                                  <a:pt x="0" y="0"/>
                                </a:lnTo>
                                <a:lnTo>
                                  <a:pt x="13" y="0"/>
                                </a:lnTo>
                                <a:lnTo>
                                  <a:pt x="20" y="15"/>
                                </a:lnTo>
                                <a:lnTo>
                                  <a:pt x="4" y="15"/>
                                </a:lnTo>
                                <a:close/>
                              </a:path>
                            </a:pathLst>
                          </a:custGeom>
                          <a:solidFill>
                            <a:srgbClr val="808080"/>
                          </a:solidFill>
                          <a:ln w="9525">
                            <a:noFill/>
                            <a:round/>
                            <a:headEnd/>
                            <a:tailEnd/>
                          </a:ln>
                        </p:spPr>
                        <p:txBody>
                          <a:bodyPr/>
                          <a:lstStyle/>
                          <a:p>
                            <a:endParaRPr lang="en-US"/>
                          </a:p>
                        </p:txBody>
                      </p:sp>
                    </p:grpSp>
                    <p:grpSp>
                      <p:nvGrpSpPr>
                        <p:cNvPr id="65" name="Group 174"/>
                        <p:cNvGrpSpPr>
                          <a:grpSpLocks/>
                        </p:cNvGrpSpPr>
                        <p:nvPr/>
                      </p:nvGrpSpPr>
                      <p:grpSpPr bwMode="auto">
                        <a:xfrm>
                          <a:off x="3837" y="2248"/>
                          <a:ext cx="270" cy="178"/>
                          <a:chOff x="3837" y="2248"/>
                          <a:chExt cx="270" cy="178"/>
                        </a:xfrm>
                      </p:grpSpPr>
                      <p:sp>
                        <p:nvSpPr>
                          <p:cNvPr id="66" name="Rectangle 175"/>
                          <p:cNvSpPr>
                            <a:spLocks noChangeArrowheads="1"/>
                          </p:cNvSpPr>
                          <p:nvPr/>
                        </p:nvSpPr>
                        <p:spPr bwMode="auto">
                          <a:xfrm>
                            <a:off x="3837" y="2248"/>
                            <a:ext cx="270" cy="84"/>
                          </a:xfrm>
                          <a:prstGeom prst="rect">
                            <a:avLst/>
                          </a:prstGeom>
                          <a:solidFill>
                            <a:srgbClr val="808080"/>
                          </a:solidFill>
                          <a:ln w="12700">
                            <a:solidFill>
                              <a:srgbClr val="000000"/>
                            </a:solidFill>
                            <a:miter lim="800000"/>
                            <a:headEnd/>
                            <a:tailEnd/>
                          </a:ln>
                        </p:spPr>
                        <p:txBody>
                          <a:bodyPr/>
                          <a:lstStyle/>
                          <a:p>
                            <a:endParaRPr lang="en-US"/>
                          </a:p>
                        </p:txBody>
                      </p:sp>
                      <p:sp>
                        <p:nvSpPr>
                          <p:cNvPr id="67" name="Rectangle 176"/>
                          <p:cNvSpPr>
                            <a:spLocks noChangeArrowheads="1"/>
                          </p:cNvSpPr>
                          <p:nvPr/>
                        </p:nvSpPr>
                        <p:spPr bwMode="auto">
                          <a:xfrm>
                            <a:off x="3853" y="2259"/>
                            <a:ext cx="237" cy="63"/>
                          </a:xfrm>
                          <a:prstGeom prst="rect">
                            <a:avLst/>
                          </a:prstGeom>
                          <a:solidFill>
                            <a:srgbClr val="FFFFFF"/>
                          </a:solidFill>
                          <a:ln w="12700">
                            <a:solidFill>
                              <a:srgbClr val="000000"/>
                            </a:solidFill>
                            <a:miter lim="800000"/>
                            <a:headEnd/>
                            <a:tailEnd/>
                          </a:ln>
                        </p:spPr>
                        <p:txBody>
                          <a:bodyPr/>
                          <a:lstStyle/>
                          <a:p>
                            <a:endParaRPr lang="en-US"/>
                          </a:p>
                        </p:txBody>
                      </p:sp>
                      <p:grpSp>
                        <p:nvGrpSpPr>
                          <p:cNvPr id="68" name="Group 177"/>
                          <p:cNvGrpSpPr>
                            <a:grpSpLocks/>
                          </p:cNvGrpSpPr>
                          <p:nvPr/>
                        </p:nvGrpSpPr>
                        <p:grpSpPr bwMode="auto">
                          <a:xfrm>
                            <a:off x="3936" y="2354"/>
                            <a:ext cx="71" cy="72"/>
                            <a:chOff x="3936" y="2354"/>
                            <a:chExt cx="71" cy="72"/>
                          </a:xfrm>
                        </p:grpSpPr>
                        <p:sp>
                          <p:nvSpPr>
                            <p:cNvPr id="69" name="Oval 178"/>
                            <p:cNvSpPr>
                              <a:spLocks noChangeArrowheads="1"/>
                            </p:cNvSpPr>
                            <p:nvPr/>
                          </p:nvSpPr>
                          <p:spPr bwMode="auto">
                            <a:xfrm>
                              <a:off x="3941" y="2358"/>
                              <a:ext cx="66" cy="68"/>
                            </a:xfrm>
                            <a:prstGeom prst="ellipse">
                              <a:avLst/>
                            </a:prstGeom>
                            <a:solidFill>
                              <a:srgbClr val="3F3F3F"/>
                            </a:solidFill>
                            <a:ln w="12700">
                              <a:solidFill>
                                <a:srgbClr val="3F3F3F"/>
                              </a:solidFill>
                              <a:round/>
                              <a:headEnd/>
                              <a:tailEnd/>
                            </a:ln>
                          </p:spPr>
                          <p:txBody>
                            <a:bodyPr/>
                            <a:lstStyle/>
                            <a:p>
                              <a:endParaRPr lang="en-US"/>
                            </a:p>
                          </p:txBody>
                        </p:sp>
                        <p:grpSp>
                          <p:nvGrpSpPr>
                            <p:cNvPr id="70" name="Group 179"/>
                            <p:cNvGrpSpPr>
                              <a:grpSpLocks/>
                            </p:cNvGrpSpPr>
                            <p:nvPr/>
                          </p:nvGrpSpPr>
                          <p:grpSpPr bwMode="auto">
                            <a:xfrm>
                              <a:off x="3936" y="2354"/>
                              <a:ext cx="66" cy="68"/>
                              <a:chOff x="3936" y="2354"/>
                              <a:chExt cx="66" cy="68"/>
                            </a:xfrm>
                          </p:grpSpPr>
                          <p:sp>
                            <p:nvSpPr>
                              <p:cNvPr id="71" name="Oval 180"/>
                              <p:cNvSpPr>
                                <a:spLocks noChangeArrowheads="1"/>
                              </p:cNvSpPr>
                              <p:nvPr/>
                            </p:nvSpPr>
                            <p:spPr bwMode="auto">
                              <a:xfrm>
                                <a:off x="3936" y="2354"/>
                                <a:ext cx="66" cy="68"/>
                              </a:xfrm>
                              <a:prstGeom prst="ellipse">
                                <a:avLst/>
                              </a:prstGeom>
                              <a:solidFill>
                                <a:srgbClr val="C0C0C0"/>
                              </a:solidFill>
                              <a:ln w="12700">
                                <a:solidFill>
                                  <a:srgbClr val="808080"/>
                                </a:solidFill>
                                <a:round/>
                                <a:headEnd/>
                                <a:tailEnd/>
                              </a:ln>
                            </p:spPr>
                            <p:txBody>
                              <a:bodyPr/>
                              <a:lstStyle/>
                              <a:p>
                                <a:endParaRPr lang="en-US"/>
                              </a:p>
                            </p:txBody>
                          </p:sp>
                          <p:sp>
                            <p:nvSpPr>
                              <p:cNvPr id="72" name="Oval 181"/>
                              <p:cNvSpPr>
                                <a:spLocks noChangeArrowheads="1"/>
                              </p:cNvSpPr>
                              <p:nvPr/>
                            </p:nvSpPr>
                            <p:spPr bwMode="auto">
                              <a:xfrm>
                                <a:off x="3961" y="2368"/>
                                <a:ext cx="15" cy="15"/>
                              </a:xfrm>
                              <a:prstGeom prst="ellipse">
                                <a:avLst/>
                              </a:prstGeom>
                              <a:solidFill>
                                <a:srgbClr val="3F3F3F"/>
                              </a:solidFill>
                              <a:ln w="12700">
                                <a:solidFill>
                                  <a:srgbClr val="3F3F3F"/>
                                </a:solidFill>
                                <a:round/>
                                <a:headEnd/>
                                <a:tailEnd/>
                              </a:ln>
                            </p:spPr>
                            <p:txBody>
                              <a:bodyPr/>
                              <a:lstStyle/>
                              <a:p>
                                <a:endParaRPr lang="en-US"/>
                              </a:p>
                            </p:txBody>
                          </p:sp>
                          <p:sp>
                            <p:nvSpPr>
                              <p:cNvPr id="73" name="Freeform 182"/>
                              <p:cNvSpPr>
                                <a:spLocks/>
                              </p:cNvSpPr>
                              <p:nvPr/>
                            </p:nvSpPr>
                            <p:spPr bwMode="auto">
                              <a:xfrm>
                                <a:off x="3956" y="2384"/>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8" y="0"/>
                                    </a:moveTo>
                                    <a:lnTo>
                                      <a:pt x="0" y="25"/>
                                    </a:lnTo>
                                    <a:lnTo>
                                      <a:pt x="24" y="25"/>
                                    </a:lnTo>
                                    <a:lnTo>
                                      <a:pt x="17" y="0"/>
                                    </a:lnTo>
                                    <a:lnTo>
                                      <a:pt x="8" y="0"/>
                                    </a:lnTo>
                                    <a:close/>
                                  </a:path>
                                </a:pathLst>
                              </a:custGeom>
                              <a:solidFill>
                                <a:srgbClr val="3F3F3F"/>
                              </a:solidFill>
                              <a:ln w="9525">
                                <a:noFill/>
                                <a:round/>
                                <a:headEnd/>
                                <a:tailEnd/>
                              </a:ln>
                            </p:spPr>
                            <p:txBody>
                              <a:bodyPr/>
                              <a:lstStyle/>
                              <a:p>
                                <a:endParaRPr lang="en-US"/>
                              </a:p>
                            </p:txBody>
                          </p:sp>
                        </p:grpSp>
                      </p:grpSp>
                    </p:grpSp>
                  </p:grpSp>
                </p:grpSp>
                <p:grpSp>
                  <p:nvGrpSpPr>
                    <p:cNvPr id="44" name="Group 183"/>
                    <p:cNvGrpSpPr>
                      <a:grpSpLocks/>
                    </p:cNvGrpSpPr>
                    <p:nvPr/>
                  </p:nvGrpSpPr>
                  <p:grpSpPr bwMode="auto">
                    <a:xfrm>
                      <a:off x="3595" y="2503"/>
                      <a:ext cx="751" cy="553"/>
                      <a:chOff x="3595" y="2503"/>
                      <a:chExt cx="751" cy="553"/>
                    </a:xfrm>
                  </p:grpSpPr>
                  <p:sp>
                    <p:nvSpPr>
                      <p:cNvPr id="45" name="Rectangle 184"/>
                      <p:cNvSpPr>
                        <a:spLocks noChangeArrowheads="1"/>
                      </p:cNvSpPr>
                      <p:nvPr/>
                    </p:nvSpPr>
                    <p:spPr bwMode="auto">
                      <a:xfrm>
                        <a:off x="3595" y="2503"/>
                        <a:ext cx="751" cy="553"/>
                      </a:xfrm>
                      <a:prstGeom prst="rect">
                        <a:avLst/>
                      </a:prstGeom>
                      <a:solidFill>
                        <a:srgbClr val="9F9F9F"/>
                      </a:solidFill>
                      <a:ln w="12700">
                        <a:solidFill>
                          <a:srgbClr val="000000"/>
                        </a:solidFill>
                        <a:miter lim="800000"/>
                        <a:headEnd/>
                        <a:tailEnd/>
                      </a:ln>
                    </p:spPr>
                    <p:txBody>
                      <a:bodyPr/>
                      <a:lstStyle/>
                      <a:p>
                        <a:endParaRPr lang="en-US"/>
                      </a:p>
                    </p:txBody>
                  </p:sp>
                  <p:grpSp>
                    <p:nvGrpSpPr>
                      <p:cNvPr id="46" name="Group 185"/>
                      <p:cNvGrpSpPr>
                        <a:grpSpLocks/>
                      </p:cNvGrpSpPr>
                      <p:nvPr/>
                    </p:nvGrpSpPr>
                    <p:grpSpPr bwMode="auto">
                      <a:xfrm>
                        <a:off x="3827" y="2589"/>
                        <a:ext cx="330" cy="450"/>
                        <a:chOff x="3827" y="2589"/>
                        <a:chExt cx="330" cy="450"/>
                      </a:xfrm>
                    </p:grpSpPr>
                    <p:grpSp>
                      <p:nvGrpSpPr>
                        <p:cNvPr id="47" name="Group 186"/>
                        <p:cNvGrpSpPr>
                          <a:grpSpLocks/>
                        </p:cNvGrpSpPr>
                        <p:nvPr/>
                      </p:nvGrpSpPr>
                      <p:grpSpPr bwMode="auto">
                        <a:xfrm>
                          <a:off x="3827" y="2589"/>
                          <a:ext cx="330" cy="102"/>
                          <a:chOff x="3827" y="2589"/>
                          <a:chExt cx="330" cy="102"/>
                        </a:xfrm>
                      </p:grpSpPr>
                      <p:sp>
                        <p:nvSpPr>
                          <p:cNvPr id="57" name="Freeform 187"/>
                          <p:cNvSpPr>
                            <a:spLocks/>
                          </p:cNvSpPr>
                          <p:nvPr/>
                        </p:nvSpPr>
                        <p:spPr bwMode="auto">
                          <a:xfrm>
                            <a:off x="3827" y="2597"/>
                            <a:ext cx="330" cy="94"/>
                          </a:xfrm>
                          <a:custGeom>
                            <a:avLst/>
                            <a:gdLst>
                              <a:gd name="T0" fmla="*/ 22 w 330"/>
                              <a:gd name="T1" fmla="*/ 36 h 94"/>
                              <a:gd name="T2" fmla="*/ 51 w 330"/>
                              <a:gd name="T3" fmla="*/ 76 h 94"/>
                              <a:gd name="T4" fmla="*/ 317 w 330"/>
                              <a:gd name="T5" fmla="*/ 76 h 94"/>
                              <a:gd name="T6" fmla="*/ 282 w 330"/>
                              <a:gd name="T7" fmla="*/ 29 h 94"/>
                              <a:gd name="T8" fmla="*/ 282 w 330"/>
                              <a:gd name="T9" fmla="*/ 0 h 94"/>
                              <a:gd name="T10" fmla="*/ 330 w 330"/>
                              <a:gd name="T11" fmla="*/ 64 h 94"/>
                              <a:gd name="T12" fmla="*/ 330 w 330"/>
                              <a:gd name="T13" fmla="*/ 94 h 94"/>
                              <a:gd name="T14" fmla="*/ 44 w 330"/>
                              <a:gd name="T15" fmla="*/ 94 h 94"/>
                              <a:gd name="T16" fmla="*/ 0 w 330"/>
                              <a:gd name="T17" fmla="*/ 36 h 94"/>
                              <a:gd name="T18" fmla="*/ 22 w 330"/>
                              <a:gd name="T19" fmla="*/ 3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94"/>
                              <a:gd name="T32" fmla="*/ 330 w 33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94">
                                <a:moveTo>
                                  <a:pt x="22" y="36"/>
                                </a:moveTo>
                                <a:lnTo>
                                  <a:pt x="51" y="76"/>
                                </a:lnTo>
                                <a:lnTo>
                                  <a:pt x="317" y="76"/>
                                </a:lnTo>
                                <a:lnTo>
                                  <a:pt x="282" y="29"/>
                                </a:lnTo>
                                <a:lnTo>
                                  <a:pt x="282" y="0"/>
                                </a:lnTo>
                                <a:lnTo>
                                  <a:pt x="330" y="64"/>
                                </a:lnTo>
                                <a:lnTo>
                                  <a:pt x="330" y="94"/>
                                </a:lnTo>
                                <a:lnTo>
                                  <a:pt x="44" y="94"/>
                                </a:lnTo>
                                <a:lnTo>
                                  <a:pt x="0" y="36"/>
                                </a:lnTo>
                                <a:lnTo>
                                  <a:pt x="22" y="36"/>
                                </a:lnTo>
                                <a:close/>
                              </a:path>
                            </a:pathLst>
                          </a:custGeom>
                          <a:solidFill>
                            <a:srgbClr val="5F5F5F"/>
                          </a:solidFill>
                          <a:ln w="9525">
                            <a:noFill/>
                            <a:round/>
                            <a:headEnd/>
                            <a:tailEnd/>
                          </a:ln>
                        </p:spPr>
                        <p:txBody>
                          <a:bodyPr/>
                          <a:lstStyle/>
                          <a:p>
                            <a:endParaRPr lang="en-US"/>
                          </a:p>
                        </p:txBody>
                      </p:sp>
                      <p:sp>
                        <p:nvSpPr>
                          <p:cNvPr id="58" name="Freeform 188"/>
                          <p:cNvSpPr>
                            <a:spLocks/>
                          </p:cNvSpPr>
                          <p:nvPr/>
                        </p:nvSpPr>
                        <p:spPr bwMode="auto">
                          <a:xfrm>
                            <a:off x="3827" y="2589"/>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w="9525">
                            <a:noFill/>
                            <a:round/>
                            <a:headEnd/>
                            <a:tailEnd/>
                          </a:ln>
                        </p:spPr>
                        <p:txBody>
                          <a:bodyPr/>
                          <a:lstStyle/>
                          <a:p>
                            <a:endParaRPr lang="en-US"/>
                          </a:p>
                        </p:txBody>
                      </p:sp>
                      <p:sp>
                        <p:nvSpPr>
                          <p:cNvPr id="59" name="Freeform 189"/>
                          <p:cNvSpPr>
                            <a:spLocks/>
                          </p:cNvSpPr>
                          <p:nvPr/>
                        </p:nvSpPr>
                        <p:spPr bwMode="auto">
                          <a:xfrm>
                            <a:off x="3964" y="2589"/>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w="9525">
                            <a:noFill/>
                            <a:round/>
                            <a:headEnd/>
                            <a:tailEnd/>
                          </a:ln>
                        </p:spPr>
                        <p:txBody>
                          <a:bodyPr/>
                          <a:lstStyle/>
                          <a:p>
                            <a:endParaRPr lang="en-US"/>
                          </a:p>
                        </p:txBody>
                      </p:sp>
                      <p:sp>
                        <p:nvSpPr>
                          <p:cNvPr id="60" name="Freeform 190"/>
                          <p:cNvSpPr>
                            <a:spLocks/>
                          </p:cNvSpPr>
                          <p:nvPr/>
                        </p:nvSpPr>
                        <p:spPr bwMode="auto">
                          <a:xfrm>
                            <a:off x="3827" y="2589"/>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16" y="15"/>
                                </a:moveTo>
                                <a:lnTo>
                                  <a:pt x="20" y="0"/>
                                </a:lnTo>
                                <a:lnTo>
                                  <a:pt x="7" y="0"/>
                                </a:lnTo>
                                <a:lnTo>
                                  <a:pt x="0" y="15"/>
                                </a:lnTo>
                                <a:lnTo>
                                  <a:pt x="16" y="15"/>
                                </a:lnTo>
                                <a:close/>
                              </a:path>
                            </a:pathLst>
                          </a:custGeom>
                          <a:solidFill>
                            <a:srgbClr val="808080"/>
                          </a:solidFill>
                          <a:ln w="9525">
                            <a:noFill/>
                            <a:round/>
                            <a:headEnd/>
                            <a:tailEnd/>
                          </a:ln>
                        </p:spPr>
                        <p:txBody>
                          <a:bodyPr/>
                          <a:lstStyle/>
                          <a:p>
                            <a:endParaRPr lang="en-US"/>
                          </a:p>
                        </p:txBody>
                      </p:sp>
                      <p:sp>
                        <p:nvSpPr>
                          <p:cNvPr id="61" name="Freeform 191"/>
                          <p:cNvSpPr>
                            <a:spLocks/>
                          </p:cNvSpPr>
                          <p:nvPr/>
                        </p:nvSpPr>
                        <p:spPr bwMode="auto">
                          <a:xfrm>
                            <a:off x="4095" y="2589"/>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4" y="15"/>
                                </a:moveTo>
                                <a:lnTo>
                                  <a:pt x="0" y="0"/>
                                </a:lnTo>
                                <a:lnTo>
                                  <a:pt x="13" y="0"/>
                                </a:lnTo>
                                <a:lnTo>
                                  <a:pt x="20" y="15"/>
                                </a:lnTo>
                                <a:lnTo>
                                  <a:pt x="4" y="15"/>
                                </a:lnTo>
                                <a:close/>
                              </a:path>
                            </a:pathLst>
                          </a:custGeom>
                          <a:solidFill>
                            <a:srgbClr val="808080"/>
                          </a:solidFill>
                          <a:ln w="9525">
                            <a:noFill/>
                            <a:round/>
                            <a:headEnd/>
                            <a:tailEnd/>
                          </a:ln>
                        </p:spPr>
                        <p:txBody>
                          <a:bodyPr/>
                          <a:lstStyle/>
                          <a:p>
                            <a:endParaRPr lang="en-US"/>
                          </a:p>
                        </p:txBody>
                      </p:sp>
                    </p:grpSp>
                    <p:grpSp>
                      <p:nvGrpSpPr>
                        <p:cNvPr id="48" name="Group 192"/>
                        <p:cNvGrpSpPr>
                          <a:grpSpLocks/>
                        </p:cNvGrpSpPr>
                        <p:nvPr/>
                      </p:nvGrpSpPr>
                      <p:grpSpPr bwMode="auto">
                        <a:xfrm>
                          <a:off x="3837" y="2861"/>
                          <a:ext cx="270" cy="178"/>
                          <a:chOff x="3837" y="2861"/>
                          <a:chExt cx="270" cy="178"/>
                        </a:xfrm>
                      </p:grpSpPr>
                      <p:sp>
                        <p:nvSpPr>
                          <p:cNvPr id="49" name="Rectangle 193"/>
                          <p:cNvSpPr>
                            <a:spLocks noChangeArrowheads="1"/>
                          </p:cNvSpPr>
                          <p:nvPr/>
                        </p:nvSpPr>
                        <p:spPr bwMode="auto">
                          <a:xfrm>
                            <a:off x="3837" y="2861"/>
                            <a:ext cx="270" cy="84"/>
                          </a:xfrm>
                          <a:prstGeom prst="rect">
                            <a:avLst/>
                          </a:prstGeom>
                          <a:solidFill>
                            <a:srgbClr val="808080"/>
                          </a:solidFill>
                          <a:ln w="12700">
                            <a:solidFill>
                              <a:srgbClr val="000000"/>
                            </a:solidFill>
                            <a:miter lim="800000"/>
                            <a:headEnd/>
                            <a:tailEnd/>
                          </a:ln>
                        </p:spPr>
                        <p:txBody>
                          <a:bodyPr/>
                          <a:lstStyle/>
                          <a:p>
                            <a:endParaRPr lang="en-US"/>
                          </a:p>
                        </p:txBody>
                      </p:sp>
                      <p:sp>
                        <p:nvSpPr>
                          <p:cNvPr id="50" name="Rectangle 194"/>
                          <p:cNvSpPr>
                            <a:spLocks noChangeArrowheads="1"/>
                          </p:cNvSpPr>
                          <p:nvPr/>
                        </p:nvSpPr>
                        <p:spPr bwMode="auto">
                          <a:xfrm>
                            <a:off x="3853" y="2872"/>
                            <a:ext cx="237" cy="63"/>
                          </a:xfrm>
                          <a:prstGeom prst="rect">
                            <a:avLst/>
                          </a:prstGeom>
                          <a:solidFill>
                            <a:srgbClr val="FFFFFF"/>
                          </a:solidFill>
                          <a:ln w="12700">
                            <a:solidFill>
                              <a:srgbClr val="000000"/>
                            </a:solidFill>
                            <a:miter lim="800000"/>
                            <a:headEnd/>
                            <a:tailEnd/>
                          </a:ln>
                        </p:spPr>
                        <p:txBody>
                          <a:bodyPr/>
                          <a:lstStyle/>
                          <a:p>
                            <a:endParaRPr lang="en-US"/>
                          </a:p>
                        </p:txBody>
                      </p:sp>
                      <p:grpSp>
                        <p:nvGrpSpPr>
                          <p:cNvPr id="51" name="Group 195"/>
                          <p:cNvGrpSpPr>
                            <a:grpSpLocks/>
                          </p:cNvGrpSpPr>
                          <p:nvPr/>
                        </p:nvGrpSpPr>
                        <p:grpSpPr bwMode="auto">
                          <a:xfrm>
                            <a:off x="3936" y="2967"/>
                            <a:ext cx="71" cy="72"/>
                            <a:chOff x="3936" y="2967"/>
                            <a:chExt cx="71" cy="72"/>
                          </a:xfrm>
                        </p:grpSpPr>
                        <p:sp>
                          <p:nvSpPr>
                            <p:cNvPr id="52" name="Oval 196"/>
                            <p:cNvSpPr>
                              <a:spLocks noChangeArrowheads="1"/>
                            </p:cNvSpPr>
                            <p:nvPr/>
                          </p:nvSpPr>
                          <p:spPr bwMode="auto">
                            <a:xfrm>
                              <a:off x="3941" y="2971"/>
                              <a:ext cx="66" cy="68"/>
                            </a:xfrm>
                            <a:prstGeom prst="ellipse">
                              <a:avLst/>
                            </a:prstGeom>
                            <a:solidFill>
                              <a:srgbClr val="3F3F3F"/>
                            </a:solidFill>
                            <a:ln w="12700">
                              <a:solidFill>
                                <a:srgbClr val="3F3F3F"/>
                              </a:solidFill>
                              <a:round/>
                              <a:headEnd/>
                              <a:tailEnd/>
                            </a:ln>
                          </p:spPr>
                          <p:txBody>
                            <a:bodyPr/>
                            <a:lstStyle/>
                            <a:p>
                              <a:endParaRPr lang="en-US"/>
                            </a:p>
                          </p:txBody>
                        </p:sp>
                        <p:grpSp>
                          <p:nvGrpSpPr>
                            <p:cNvPr id="53" name="Group 197"/>
                            <p:cNvGrpSpPr>
                              <a:grpSpLocks/>
                            </p:cNvGrpSpPr>
                            <p:nvPr/>
                          </p:nvGrpSpPr>
                          <p:grpSpPr bwMode="auto">
                            <a:xfrm>
                              <a:off x="3936" y="2967"/>
                              <a:ext cx="66" cy="68"/>
                              <a:chOff x="3936" y="2967"/>
                              <a:chExt cx="66" cy="68"/>
                            </a:xfrm>
                          </p:grpSpPr>
                          <p:sp>
                            <p:nvSpPr>
                              <p:cNvPr id="54" name="Oval 198"/>
                              <p:cNvSpPr>
                                <a:spLocks noChangeArrowheads="1"/>
                              </p:cNvSpPr>
                              <p:nvPr/>
                            </p:nvSpPr>
                            <p:spPr bwMode="auto">
                              <a:xfrm>
                                <a:off x="3936" y="2967"/>
                                <a:ext cx="66" cy="68"/>
                              </a:xfrm>
                              <a:prstGeom prst="ellipse">
                                <a:avLst/>
                              </a:prstGeom>
                              <a:solidFill>
                                <a:srgbClr val="C0C0C0"/>
                              </a:solidFill>
                              <a:ln w="12700">
                                <a:solidFill>
                                  <a:srgbClr val="808080"/>
                                </a:solidFill>
                                <a:round/>
                                <a:headEnd/>
                                <a:tailEnd/>
                              </a:ln>
                            </p:spPr>
                            <p:txBody>
                              <a:bodyPr/>
                              <a:lstStyle/>
                              <a:p>
                                <a:endParaRPr lang="en-US"/>
                              </a:p>
                            </p:txBody>
                          </p:sp>
                          <p:sp>
                            <p:nvSpPr>
                              <p:cNvPr id="55" name="Oval 199"/>
                              <p:cNvSpPr>
                                <a:spLocks noChangeArrowheads="1"/>
                              </p:cNvSpPr>
                              <p:nvPr/>
                            </p:nvSpPr>
                            <p:spPr bwMode="auto">
                              <a:xfrm>
                                <a:off x="3961" y="2981"/>
                                <a:ext cx="15" cy="15"/>
                              </a:xfrm>
                              <a:prstGeom prst="ellipse">
                                <a:avLst/>
                              </a:prstGeom>
                              <a:solidFill>
                                <a:srgbClr val="3F3F3F"/>
                              </a:solidFill>
                              <a:ln w="12700">
                                <a:solidFill>
                                  <a:srgbClr val="3F3F3F"/>
                                </a:solidFill>
                                <a:round/>
                                <a:headEnd/>
                                <a:tailEnd/>
                              </a:ln>
                            </p:spPr>
                            <p:txBody>
                              <a:bodyPr/>
                              <a:lstStyle/>
                              <a:p>
                                <a:endParaRPr lang="en-US"/>
                              </a:p>
                            </p:txBody>
                          </p:sp>
                          <p:sp>
                            <p:nvSpPr>
                              <p:cNvPr id="56" name="Freeform 200"/>
                              <p:cNvSpPr>
                                <a:spLocks/>
                              </p:cNvSpPr>
                              <p:nvPr/>
                            </p:nvSpPr>
                            <p:spPr bwMode="auto">
                              <a:xfrm>
                                <a:off x="3956" y="2997"/>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8" y="0"/>
                                    </a:moveTo>
                                    <a:lnTo>
                                      <a:pt x="0" y="25"/>
                                    </a:lnTo>
                                    <a:lnTo>
                                      <a:pt x="24" y="25"/>
                                    </a:lnTo>
                                    <a:lnTo>
                                      <a:pt x="17" y="0"/>
                                    </a:lnTo>
                                    <a:lnTo>
                                      <a:pt x="8" y="0"/>
                                    </a:lnTo>
                                    <a:close/>
                                  </a:path>
                                </a:pathLst>
                              </a:custGeom>
                              <a:solidFill>
                                <a:srgbClr val="3F3F3F"/>
                              </a:solidFill>
                              <a:ln w="9525">
                                <a:noFill/>
                                <a:round/>
                                <a:headEnd/>
                                <a:tailEnd/>
                              </a:ln>
                            </p:spPr>
                            <p:txBody>
                              <a:bodyPr/>
                              <a:lstStyle/>
                              <a:p>
                                <a:endParaRPr lang="en-US"/>
                              </a:p>
                            </p:txBody>
                          </p:sp>
                        </p:grpSp>
                      </p:grpSp>
                    </p:grpSp>
                  </p:grpSp>
                </p:grpSp>
              </p:grpSp>
              <p:grpSp>
                <p:nvGrpSpPr>
                  <p:cNvPr id="20" name="Group 201"/>
                  <p:cNvGrpSpPr>
                    <a:grpSpLocks/>
                  </p:cNvGrpSpPr>
                  <p:nvPr/>
                </p:nvGrpSpPr>
                <p:grpSpPr bwMode="auto">
                  <a:xfrm>
                    <a:off x="2438" y="2487"/>
                    <a:ext cx="870" cy="644"/>
                    <a:chOff x="2438" y="2448"/>
                    <a:chExt cx="870" cy="683"/>
                  </a:xfrm>
                </p:grpSpPr>
                <p:sp>
                  <p:nvSpPr>
                    <p:cNvPr id="22" name="Rectangle 202"/>
                    <p:cNvSpPr>
                      <a:spLocks noChangeArrowheads="1"/>
                    </p:cNvSpPr>
                    <p:nvPr/>
                  </p:nvSpPr>
                  <p:spPr bwMode="auto">
                    <a:xfrm>
                      <a:off x="2438" y="2448"/>
                      <a:ext cx="870" cy="683"/>
                    </a:xfrm>
                    <a:prstGeom prst="rect">
                      <a:avLst/>
                    </a:prstGeom>
                    <a:solidFill>
                      <a:srgbClr val="C0C0C0"/>
                    </a:solidFill>
                    <a:ln w="12700">
                      <a:solidFill>
                        <a:srgbClr val="000000"/>
                      </a:solidFill>
                      <a:miter lim="800000"/>
                      <a:headEnd/>
                      <a:tailEnd/>
                    </a:ln>
                  </p:spPr>
                  <p:txBody>
                    <a:bodyPr/>
                    <a:lstStyle/>
                    <a:p>
                      <a:endParaRPr lang="en-US"/>
                    </a:p>
                  </p:txBody>
                </p:sp>
                <p:sp>
                  <p:nvSpPr>
                    <p:cNvPr id="23" name="Rectangle 203"/>
                    <p:cNvSpPr>
                      <a:spLocks noChangeArrowheads="1"/>
                    </p:cNvSpPr>
                    <p:nvPr/>
                  </p:nvSpPr>
                  <p:spPr bwMode="auto">
                    <a:xfrm>
                      <a:off x="2441" y="2460"/>
                      <a:ext cx="864" cy="281"/>
                    </a:xfrm>
                    <a:prstGeom prst="rect">
                      <a:avLst/>
                    </a:prstGeom>
                    <a:solidFill>
                      <a:srgbClr val="9F9F9F"/>
                    </a:solidFill>
                    <a:ln w="9525">
                      <a:noFill/>
                      <a:miter lim="800000"/>
                      <a:headEnd/>
                      <a:tailEnd/>
                    </a:ln>
                  </p:spPr>
                  <p:txBody>
                    <a:bodyPr/>
                    <a:lstStyle/>
                    <a:p>
                      <a:endParaRPr lang="en-US"/>
                    </a:p>
                  </p:txBody>
                </p:sp>
                <p:sp>
                  <p:nvSpPr>
                    <p:cNvPr id="24" name="Rectangle 204"/>
                    <p:cNvSpPr>
                      <a:spLocks noChangeArrowheads="1"/>
                    </p:cNvSpPr>
                    <p:nvPr/>
                  </p:nvSpPr>
                  <p:spPr bwMode="auto">
                    <a:xfrm>
                      <a:off x="2497" y="2503"/>
                      <a:ext cx="750" cy="553"/>
                    </a:xfrm>
                    <a:prstGeom prst="rect">
                      <a:avLst/>
                    </a:prstGeom>
                    <a:solidFill>
                      <a:srgbClr val="9F9F9F"/>
                    </a:solidFill>
                    <a:ln w="12700">
                      <a:solidFill>
                        <a:srgbClr val="000000"/>
                      </a:solidFill>
                      <a:miter lim="800000"/>
                      <a:headEnd/>
                      <a:tailEnd/>
                    </a:ln>
                  </p:spPr>
                  <p:txBody>
                    <a:bodyPr/>
                    <a:lstStyle/>
                    <a:p>
                      <a:endParaRPr lang="en-US"/>
                    </a:p>
                  </p:txBody>
                </p:sp>
                <p:sp>
                  <p:nvSpPr>
                    <p:cNvPr id="25" name="Rectangle 205"/>
                    <p:cNvSpPr>
                      <a:spLocks noChangeArrowheads="1"/>
                    </p:cNvSpPr>
                    <p:nvPr/>
                  </p:nvSpPr>
                  <p:spPr bwMode="auto">
                    <a:xfrm>
                      <a:off x="2491" y="2461"/>
                      <a:ext cx="762" cy="278"/>
                    </a:xfrm>
                    <a:prstGeom prst="rect">
                      <a:avLst/>
                    </a:prstGeom>
                    <a:solidFill>
                      <a:srgbClr val="808080"/>
                    </a:solidFill>
                    <a:ln w="9525">
                      <a:noFill/>
                      <a:miter lim="800000"/>
                      <a:headEnd/>
                      <a:tailEnd/>
                    </a:ln>
                  </p:spPr>
                  <p:txBody>
                    <a:bodyPr/>
                    <a:lstStyle/>
                    <a:p>
                      <a:endParaRPr lang="en-US"/>
                    </a:p>
                  </p:txBody>
                </p:sp>
                <p:grpSp>
                  <p:nvGrpSpPr>
                    <p:cNvPr id="26" name="Group 206"/>
                    <p:cNvGrpSpPr>
                      <a:grpSpLocks/>
                    </p:cNvGrpSpPr>
                    <p:nvPr/>
                  </p:nvGrpSpPr>
                  <p:grpSpPr bwMode="auto">
                    <a:xfrm>
                      <a:off x="2728" y="2589"/>
                      <a:ext cx="330" cy="102"/>
                      <a:chOff x="2728" y="2589"/>
                      <a:chExt cx="330" cy="102"/>
                    </a:xfrm>
                  </p:grpSpPr>
                  <p:sp>
                    <p:nvSpPr>
                      <p:cNvPr id="36" name="Freeform 207"/>
                      <p:cNvSpPr>
                        <a:spLocks/>
                      </p:cNvSpPr>
                      <p:nvPr/>
                    </p:nvSpPr>
                    <p:spPr bwMode="auto">
                      <a:xfrm>
                        <a:off x="2728" y="2597"/>
                        <a:ext cx="330" cy="94"/>
                      </a:xfrm>
                      <a:custGeom>
                        <a:avLst/>
                        <a:gdLst>
                          <a:gd name="T0" fmla="*/ 22 w 330"/>
                          <a:gd name="T1" fmla="*/ 36 h 94"/>
                          <a:gd name="T2" fmla="*/ 51 w 330"/>
                          <a:gd name="T3" fmla="*/ 76 h 94"/>
                          <a:gd name="T4" fmla="*/ 317 w 330"/>
                          <a:gd name="T5" fmla="*/ 76 h 94"/>
                          <a:gd name="T6" fmla="*/ 282 w 330"/>
                          <a:gd name="T7" fmla="*/ 29 h 94"/>
                          <a:gd name="T8" fmla="*/ 282 w 330"/>
                          <a:gd name="T9" fmla="*/ 0 h 94"/>
                          <a:gd name="T10" fmla="*/ 330 w 330"/>
                          <a:gd name="T11" fmla="*/ 64 h 94"/>
                          <a:gd name="T12" fmla="*/ 330 w 330"/>
                          <a:gd name="T13" fmla="*/ 94 h 94"/>
                          <a:gd name="T14" fmla="*/ 44 w 330"/>
                          <a:gd name="T15" fmla="*/ 94 h 94"/>
                          <a:gd name="T16" fmla="*/ 0 w 330"/>
                          <a:gd name="T17" fmla="*/ 36 h 94"/>
                          <a:gd name="T18" fmla="*/ 22 w 330"/>
                          <a:gd name="T19" fmla="*/ 3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94"/>
                          <a:gd name="T32" fmla="*/ 330 w 33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94">
                            <a:moveTo>
                              <a:pt x="22" y="36"/>
                            </a:moveTo>
                            <a:lnTo>
                              <a:pt x="51" y="76"/>
                            </a:lnTo>
                            <a:lnTo>
                              <a:pt x="317" y="76"/>
                            </a:lnTo>
                            <a:lnTo>
                              <a:pt x="282" y="29"/>
                            </a:lnTo>
                            <a:lnTo>
                              <a:pt x="282" y="0"/>
                            </a:lnTo>
                            <a:lnTo>
                              <a:pt x="330" y="64"/>
                            </a:lnTo>
                            <a:lnTo>
                              <a:pt x="330" y="94"/>
                            </a:lnTo>
                            <a:lnTo>
                              <a:pt x="44" y="94"/>
                            </a:lnTo>
                            <a:lnTo>
                              <a:pt x="0" y="36"/>
                            </a:lnTo>
                            <a:lnTo>
                              <a:pt x="22" y="36"/>
                            </a:lnTo>
                            <a:close/>
                          </a:path>
                        </a:pathLst>
                      </a:custGeom>
                      <a:solidFill>
                        <a:srgbClr val="3F3F3F"/>
                      </a:solidFill>
                      <a:ln w="9525">
                        <a:noFill/>
                        <a:round/>
                        <a:headEnd/>
                        <a:tailEnd/>
                      </a:ln>
                    </p:spPr>
                    <p:txBody>
                      <a:bodyPr/>
                      <a:lstStyle/>
                      <a:p>
                        <a:endParaRPr lang="en-US"/>
                      </a:p>
                    </p:txBody>
                  </p:sp>
                  <p:sp>
                    <p:nvSpPr>
                      <p:cNvPr id="37" name="Freeform 208"/>
                      <p:cNvSpPr>
                        <a:spLocks/>
                      </p:cNvSpPr>
                      <p:nvPr/>
                    </p:nvSpPr>
                    <p:spPr bwMode="auto">
                      <a:xfrm>
                        <a:off x="2728" y="2589"/>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6" y="15"/>
                            </a:moveTo>
                            <a:lnTo>
                              <a:pt x="20" y="0"/>
                            </a:lnTo>
                            <a:lnTo>
                              <a:pt x="7" y="0"/>
                            </a:lnTo>
                            <a:lnTo>
                              <a:pt x="0" y="15"/>
                            </a:lnTo>
                            <a:lnTo>
                              <a:pt x="0" y="45"/>
                            </a:lnTo>
                            <a:lnTo>
                              <a:pt x="151" y="45"/>
                            </a:lnTo>
                            <a:lnTo>
                              <a:pt x="151" y="15"/>
                            </a:lnTo>
                            <a:lnTo>
                              <a:pt x="16" y="15"/>
                            </a:lnTo>
                            <a:close/>
                          </a:path>
                        </a:pathLst>
                      </a:custGeom>
                      <a:solidFill>
                        <a:srgbClr val="9F9F9F"/>
                      </a:solidFill>
                      <a:ln w="9525">
                        <a:noFill/>
                        <a:round/>
                        <a:headEnd/>
                        <a:tailEnd/>
                      </a:ln>
                    </p:spPr>
                    <p:txBody>
                      <a:bodyPr/>
                      <a:lstStyle/>
                      <a:p>
                        <a:endParaRPr lang="en-US"/>
                      </a:p>
                    </p:txBody>
                  </p:sp>
                  <p:sp>
                    <p:nvSpPr>
                      <p:cNvPr id="38" name="Freeform 209"/>
                      <p:cNvSpPr>
                        <a:spLocks/>
                      </p:cNvSpPr>
                      <p:nvPr/>
                    </p:nvSpPr>
                    <p:spPr bwMode="auto">
                      <a:xfrm>
                        <a:off x="2865" y="2589"/>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45"/>
                          <a:gd name="T26" fmla="*/ 151 w 15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45">
                            <a:moveTo>
                              <a:pt x="135" y="15"/>
                            </a:moveTo>
                            <a:lnTo>
                              <a:pt x="131" y="0"/>
                            </a:lnTo>
                            <a:lnTo>
                              <a:pt x="144" y="0"/>
                            </a:lnTo>
                            <a:lnTo>
                              <a:pt x="151" y="15"/>
                            </a:lnTo>
                            <a:lnTo>
                              <a:pt x="151" y="45"/>
                            </a:lnTo>
                            <a:lnTo>
                              <a:pt x="0" y="45"/>
                            </a:lnTo>
                            <a:lnTo>
                              <a:pt x="0" y="15"/>
                            </a:lnTo>
                            <a:lnTo>
                              <a:pt x="135" y="15"/>
                            </a:lnTo>
                            <a:close/>
                          </a:path>
                        </a:pathLst>
                      </a:custGeom>
                      <a:solidFill>
                        <a:srgbClr val="9F9F9F"/>
                      </a:solidFill>
                      <a:ln w="9525">
                        <a:noFill/>
                        <a:round/>
                        <a:headEnd/>
                        <a:tailEnd/>
                      </a:ln>
                    </p:spPr>
                    <p:txBody>
                      <a:bodyPr/>
                      <a:lstStyle/>
                      <a:p>
                        <a:endParaRPr lang="en-US"/>
                      </a:p>
                    </p:txBody>
                  </p:sp>
                  <p:sp>
                    <p:nvSpPr>
                      <p:cNvPr id="39" name="Freeform 210"/>
                      <p:cNvSpPr>
                        <a:spLocks/>
                      </p:cNvSpPr>
                      <p:nvPr/>
                    </p:nvSpPr>
                    <p:spPr bwMode="auto">
                      <a:xfrm>
                        <a:off x="2728" y="2589"/>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16" y="15"/>
                            </a:moveTo>
                            <a:lnTo>
                              <a:pt x="20" y="0"/>
                            </a:lnTo>
                            <a:lnTo>
                              <a:pt x="7" y="0"/>
                            </a:lnTo>
                            <a:lnTo>
                              <a:pt x="0" y="15"/>
                            </a:lnTo>
                            <a:lnTo>
                              <a:pt x="16" y="15"/>
                            </a:lnTo>
                            <a:close/>
                          </a:path>
                        </a:pathLst>
                      </a:custGeom>
                      <a:solidFill>
                        <a:srgbClr val="5F5F5F"/>
                      </a:solidFill>
                      <a:ln w="9525">
                        <a:noFill/>
                        <a:round/>
                        <a:headEnd/>
                        <a:tailEnd/>
                      </a:ln>
                    </p:spPr>
                    <p:txBody>
                      <a:bodyPr/>
                      <a:lstStyle/>
                      <a:p>
                        <a:endParaRPr lang="en-US"/>
                      </a:p>
                    </p:txBody>
                  </p:sp>
                  <p:sp>
                    <p:nvSpPr>
                      <p:cNvPr id="40" name="Freeform 211"/>
                      <p:cNvSpPr>
                        <a:spLocks/>
                      </p:cNvSpPr>
                      <p:nvPr/>
                    </p:nvSpPr>
                    <p:spPr bwMode="auto">
                      <a:xfrm>
                        <a:off x="2996" y="2589"/>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4" y="15"/>
                            </a:moveTo>
                            <a:lnTo>
                              <a:pt x="0" y="0"/>
                            </a:lnTo>
                            <a:lnTo>
                              <a:pt x="13" y="0"/>
                            </a:lnTo>
                            <a:lnTo>
                              <a:pt x="20" y="15"/>
                            </a:lnTo>
                            <a:lnTo>
                              <a:pt x="4" y="15"/>
                            </a:lnTo>
                            <a:close/>
                          </a:path>
                        </a:pathLst>
                      </a:custGeom>
                      <a:solidFill>
                        <a:srgbClr val="5F5F5F"/>
                      </a:solidFill>
                      <a:ln w="9525">
                        <a:noFill/>
                        <a:round/>
                        <a:headEnd/>
                        <a:tailEnd/>
                      </a:ln>
                    </p:spPr>
                    <p:txBody>
                      <a:bodyPr/>
                      <a:lstStyle/>
                      <a:p>
                        <a:endParaRPr lang="en-US"/>
                      </a:p>
                    </p:txBody>
                  </p:sp>
                </p:grpSp>
                <p:grpSp>
                  <p:nvGrpSpPr>
                    <p:cNvPr id="27" name="Group 212"/>
                    <p:cNvGrpSpPr>
                      <a:grpSpLocks/>
                    </p:cNvGrpSpPr>
                    <p:nvPr/>
                  </p:nvGrpSpPr>
                  <p:grpSpPr bwMode="auto">
                    <a:xfrm>
                      <a:off x="2738" y="2861"/>
                      <a:ext cx="270" cy="178"/>
                      <a:chOff x="2738" y="2861"/>
                      <a:chExt cx="270" cy="178"/>
                    </a:xfrm>
                  </p:grpSpPr>
                  <p:sp>
                    <p:nvSpPr>
                      <p:cNvPr id="28" name="Rectangle 213"/>
                      <p:cNvSpPr>
                        <a:spLocks noChangeArrowheads="1"/>
                      </p:cNvSpPr>
                      <p:nvPr/>
                    </p:nvSpPr>
                    <p:spPr bwMode="auto">
                      <a:xfrm>
                        <a:off x="2738" y="2861"/>
                        <a:ext cx="270" cy="84"/>
                      </a:xfrm>
                      <a:prstGeom prst="rect">
                        <a:avLst/>
                      </a:prstGeom>
                      <a:solidFill>
                        <a:srgbClr val="808080"/>
                      </a:solidFill>
                      <a:ln w="12700">
                        <a:solidFill>
                          <a:srgbClr val="000000"/>
                        </a:solidFill>
                        <a:miter lim="800000"/>
                        <a:headEnd/>
                        <a:tailEnd/>
                      </a:ln>
                    </p:spPr>
                    <p:txBody>
                      <a:bodyPr/>
                      <a:lstStyle/>
                      <a:p>
                        <a:endParaRPr lang="en-US"/>
                      </a:p>
                    </p:txBody>
                  </p:sp>
                  <p:sp>
                    <p:nvSpPr>
                      <p:cNvPr id="29" name="Rectangle 214"/>
                      <p:cNvSpPr>
                        <a:spLocks noChangeArrowheads="1"/>
                      </p:cNvSpPr>
                      <p:nvPr/>
                    </p:nvSpPr>
                    <p:spPr bwMode="auto">
                      <a:xfrm>
                        <a:off x="2754" y="2872"/>
                        <a:ext cx="237" cy="63"/>
                      </a:xfrm>
                      <a:prstGeom prst="rect">
                        <a:avLst/>
                      </a:prstGeom>
                      <a:solidFill>
                        <a:srgbClr val="FFFFFF"/>
                      </a:solidFill>
                      <a:ln w="12700">
                        <a:solidFill>
                          <a:srgbClr val="000000"/>
                        </a:solidFill>
                        <a:miter lim="800000"/>
                        <a:headEnd/>
                        <a:tailEnd/>
                      </a:ln>
                    </p:spPr>
                    <p:txBody>
                      <a:bodyPr/>
                      <a:lstStyle/>
                      <a:p>
                        <a:endParaRPr lang="en-US"/>
                      </a:p>
                    </p:txBody>
                  </p:sp>
                  <p:grpSp>
                    <p:nvGrpSpPr>
                      <p:cNvPr id="30" name="Group 215"/>
                      <p:cNvGrpSpPr>
                        <a:grpSpLocks/>
                      </p:cNvGrpSpPr>
                      <p:nvPr/>
                    </p:nvGrpSpPr>
                    <p:grpSpPr bwMode="auto">
                      <a:xfrm>
                        <a:off x="2837" y="2967"/>
                        <a:ext cx="71" cy="72"/>
                        <a:chOff x="2837" y="2967"/>
                        <a:chExt cx="71" cy="72"/>
                      </a:xfrm>
                    </p:grpSpPr>
                    <p:sp>
                      <p:nvSpPr>
                        <p:cNvPr id="31" name="Oval 216"/>
                        <p:cNvSpPr>
                          <a:spLocks noChangeArrowheads="1"/>
                        </p:cNvSpPr>
                        <p:nvPr/>
                      </p:nvSpPr>
                      <p:spPr bwMode="auto">
                        <a:xfrm>
                          <a:off x="2842" y="2971"/>
                          <a:ext cx="66" cy="68"/>
                        </a:xfrm>
                        <a:prstGeom prst="ellipse">
                          <a:avLst/>
                        </a:prstGeom>
                        <a:solidFill>
                          <a:srgbClr val="3F3F3F"/>
                        </a:solidFill>
                        <a:ln w="12700">
                          <a:solidFill>
                            <a:srgbClr val="3F3F3F"/>
                          </a:solidFill>
                          <a:round/>
                          <a:headEnd/>
                          <a:tailEnd/>
                        </a:ln>
                      </p:spPr>
                      <p:txBody>
                        <a:bodyPr/>
                        <a:lstStyle/>
                        <a:p>
                          <a:endParaRPr lang="en-US"/>
                        </a:p>
                      </p:txBody>
                    </p:sp>
                    <p:grpSp>
                      <p:nvGrpSpPr>
                        <p:cNvPr id="32" name="Group 217"/>
                        <p:cNvGrpSpPr>
                          <a:grpSpLocks/>
                        </p:cNvGrpSpPr>
                        <p:nvPr/>
                      </p:nvGrpSpPr>
                      <p:grpSpPr bwMode="auto">
                        <a:xfrm>
                          <a:off x="2837" y="2967"/>
                          <a:ext cx="66" cy="68"/>
                          <a:chOff x="2837" y="2967"/>
                          <a:chExt cx="66" cy="68"/>
                        </a:xfrm>
                      </p:grpSpPr>
                      <p:sp>
                        <p:nvSpPr>
                          <p:cNvPr id="33" name="Oval 218"/>
                          <p:cNvSpPr>
                            <a:spLocks noChangeArrowheads="1"/>
                          </p:cNvSpPr>
                          <p:nvPr/>
                        </p:nvSpPr>
                        <p:spPr bwMode="auto">
                          <a:xfrm>
                            <a:off x="2837" y="2967"/>
                            <a:ext cx="66" cy="68"/>
                          </a:xfrm>
                          <a:prstGeom prst="ellipse">
                            <a:avLst/>
                          </a:prstGeom>
                          <a:solidFill>
                            <a:srgbClr val="C0C0C0"/>
                          </a:solidFill>
                          <a:ln w="12700">
                            <a:solidFill>
                              <a:srgbClr val="808080"/>
                            </a:solidFill>
                            <a:round/>
                            <a:headEnd/>
                            <a:tailEnd/>
                          </a:ln>
                        </p:spPr>
                        <p:txBody>
                          <a:bodyPr/>
                          <a:lstStyle/>
                          <a:p>
                            <a:endParaRPr lang="en-US"/>
                          </a:p>
                        </p:txBody>
                      </p:sp>
                      <p:sp>
                        <p:nvSpPr>
                          <p:cNvPr id="34" name="Oval 219"/>
                          <p:cNvSpPr>
                            <a:spLocks noChangeArrowheads="1"/>
                          </p:cNvSpPr>
                          <p:nvPr/>
                        </p:nvSpPr>
                        <p:spPr bwMode="auto">
                          <a:xfrm>
                            <a:off x="2862" y="2981"/>
                            <a:ext cx="15" cy="15"/>
                          </a:xfrm>
                          <a:prstGeom prst="ellipse">
                            <a:avLst/>
                          </a:prstGeom>
                          <a:solidFill>
                            <a:srgbClr val="3F3F3F"/>
                          </a:solidFill>
                          <a:ln w="12700">
                            <a:solidFill>
                              <a:srgbClr val="3F3F3F"/>
                            </a:solidFill>
                            <a:round/>
                            <a:headEnd/>
                            <a:tailEnd/>
                          </a:ln>
                        </p:spPr>
                        <p:txBody>
                          <a:bodyPr/>
                          <a:lstStyle/>
                          <a:p>
                            <a:endParaRPr lang="en-US"/>
                          </a:p>
                        </p:txBody>
                      </p:sp>
                      <p:sp>
                        <p:nvSpPr>
                          <p:cNvPr id="35" name="Freeform 220"/>
                          <p:cNvSpPr>
                            <a:spLocks/>
                          </p:cNvSpPr>
                          <p:nvPr/>
                        </p:nvSpPr>
                        <p:spPr bwMode="auto">
                          <a:xfrm>
                            <a:off x="2857" y="2997"/>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8" y="0"/>
                                </a:moveTo>
                                <a:lnTo>
                                  <a:pt x="0" y="25"/>
                                </a:lnTo>
                                <a:lnTo>
                                  <a:pt x="24" y="25"/>
                                </a:lnTo>
                                <a:lnTo>
                                  <a:pt x="17" y="0"/>
                                </a:lnTo>
                                <a:lnTo>
                                  <a:pt x="8" y="0"/>
                                </a:lnTo>
                                <a:close/>
                              </a:path>
                            </a:pathLst>
                          </a:custGeom>
                          <a:solidFill>
                            <a:srgbClr val="3F3F3F"/>
                          </a:solidFill>
                          <a:ln w="9525">
                            <a:noFill/>
                            <a:round/>
                            <a:headEnd/>
                            <a:tailEnd/>
                          </a:ln>
                        </p:spPr>
                        <p:txBody>
                          <a:bodyPr/>
                          <a:lstStyle/>
                          <a:p>
                            <a:endParaRPr lang="en-US"/>
                          </a:p>
                        </p:txBody>
                      </p:sp>
                    </p:grpSp>
                  </p:grpSp>
                </p:grpSp>
              </p:grpSp>
              <p:graphicFrame>
                <p:nvGraphicFramePr>
                  <p:cNvPr id="21" name="Object 221"/>
                  <p:cNvGraphicFramePr>
                    <a:graphicFrameLocks noChangeAspect="1"/>
                  </p:cNvGraphicFramePr>
                  <p:nvPr/>
                </p:nvGraphicFramePr>
                <p:xfrm>
                  <a:off x="2496" y="1680"/>
                  <a:ext cx="757" cy="768"/>
                </p:xfrm>
                <a:graphic>
                  <a:graphicData uri="http://schemas.openxmlformats.org/presentationml/2006/ole">
                    <p:oleObj spid="_x0000_s7178" name="Clip" r:id="rId6" imgW="4755794" imgH="4828032" progId="">
                      <p:embed/>
                    </p:oleObj>
                  </a:graphicData>
                </a:graphic>
              </p:graphicFrame>
            </p:grpSp>
            <p:sp>
              <p:nvSpPr>
                <p:cNvPr id="17" name="Text Box 222"/>
                <p:cNvSpPr txBox="1">
                  <a:spLocks noChangeArrowheads="1"/>
                </p:cNvSpPr>
                <p:nvPr/>
              </p:nvSpPr>
              <p:spPr bwMode="auto">
                <a:xfrm>
                  <a:off x="3585" y="3541"/>
                  <a:ext cx="1402" cy="765"/>
                </a:xfrm>
                <a:prstGeom prst="rect">
                  <a:avLst/>
                </a:prstGeom>
                <a:noFill/>
                <a:ln w="9525">
                  <a:noFill/>
                  <a:miter lim="800000"/>
                  <a:headEnd/>
                  <a:tailEnd/>
                </a:ln>
              </p:spPr>
              <p:txBody>
                <a:bodyPr wrap="square">
                  <a:spAutoFit/>
                </a:bodyPr>
                <a:lstStyle/>
                <a:p>
                  <a:r>
                    <a:rPr lang="en-US" sz="1200" dirty="0" smtClean="0"/>
                    <a:t>ERS at </a:t>
                  </a:r>
                  <a:r>
                    <a:rPr lang="en-US" sz="1200" dirty="0"/>
                    <a:t>JAIPUR, BURLA </a:t>
                  </a:r>
                </a:p>
                <a:p>
                  <a:r>
                    <a:rPr lang="en-US" sz="1200" dirty="0" smtClean="0"/>
                    <a:t>and DELHI</a:t>
                  </a:r>
                  <a:endParaRPr lang="en-US" sz="1200" dirty="0"/>
                </a:p>
              </p:txBody>
            </p:sp>
          </p:grpSp>
          <p:sp>
            <p:nvSpPr>
              <p:cNvPr id="15" name="Text Box 223"/>
              <p:cNvSpPr txBox="1">
                <a:spLocks noChangeArrowheads="1"/>
              </p:cNvSpPr>
              <p:nvPr/>
            </p:nvSpPr>
            <p:spPr bwMode="auto">
              <a:xfrm>
                <a:off x="4896" y="2640"/>
                <a:ext cx="720" cy="194"/>
              </a:xfrm>
              <a:prstGeom prst="rect">
                <a:avLst/>
              </a:prstGeom>
              <a:noFill/>
              <a:ln w="9525">
                <a:noFill/>
                <a:miter lim="800000"/>
                <a:headEnd/>
                <a:tailEnd/>
              </a:ln>
            </p:spPr>
            <p:txBody>
              <a:bodyPr lIns="92075" tIns="46038" rIns="92075" bIns="46038">
                <a:spAutoFit/>
              </a:bodyPr>
              <a:lstStyle/>
              <a:p>
                <a:endParaRPr lang="en-US">
                  <a:solidFill>
                    <a:schemeClr val="bg2"/>
                  </a:solidFill>
                  <a:latin typeface="Arial Unicode MS" pitchFamily="34" charset="-128"/>
                </a:endParaRPr>
              </a:p>
            </p:txBody>
          </p:sp>
        </p:grpSp>
      </p:grpSp>
      <p:sp>
        <p:nvSpPr>
          <p:cNvPr id="227" name="Text Box 2"/>
          <p:cNvSpPr txBox="1">
            <a:spLocks noChangeArrowheads="1"/>
          </p:cNvSpPr>
          <p:nvPr/>
        </p:nvSpPr>
        <p:spPr bwMode="auto">
          <a:xfrm>
            <a:off x="3581400" y="3378835"/>
            <a:ext cx="130492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dirty="0">
                <a:solidFill>
                  <a:srgbClr val="548DD4"/>
                </a:solidFill>
                <a:effectLst/>
                <a:latin typeface="Calibri"/>
                <a:ea typeface="Calibri"/>
                <a:cs typeface="Mangal"/>
              </a:rPr>
              <a:t>Server with </a:t>
            </a:r>
            <a:r>
              <a:rPr lang="en-US" sz="1200" b="1" dirty="0" err="1">
                <a:solidFill>
                  <a:srgbClr val="548DD4"/>
                </a:solidFill>
                <a:effectLst/>
                <a:latin typeface="Calibri"/>
                <a:ea typeface="Calibri"/>
                <a:cs typeface="Mangal"/>
              </a:rPr>
              <a:t>eSWIS</a:t>
            </a:r>
            <a:r>
              <a:rPr lang="en-US" sz="1200" b="1" dirty="0">
                <a:solidFill>
                  <a:srgbClr val="548DD4"/>
                </a:solidFill>
                <a:effectLst/>
                <a:latin typeface="Calibri"/>
                <a:ea typeface="Calibri"/>
                <a:cs typeface="Mangal"/>
              </a:rPr>
              <a:t> software</a:t>
            </a:r>
            <a:endParaRPr lang="en-US" sz="1100" dirty="0">
              <a:effectLst/>
              <a:latin typeface="Calibri"/>
              <a:ea typeface="Calibri"/>
              <a:cs typeface="Mangal"/>
            </a:endParaRPr>
          </a:p>
        </p:txBody>
      </p:sp>
      <p:sp>
        <p:nvSpPr>
          <p:cNvPr id="228" name="Cloud Callout 227"/>
          <p:cNvSpPr/>
          <p:nvPr/>
        </p:nvSpPr>
        <p:spPr>
          <a:xfrm>
            <a:off x="3733800" y="4572000"/>
            <a:ext cx="1066800" cy="723900"/>
          </a:xfrm>
          <a:prstGeom prst="cloudCallou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solidFill>
                  <a:srgbClr val="548DD4"/>
                </a:solidFill>
                <a:effectLst/>
                <a:ea typeface="Calibri"/>
                <a:cs typeface="Mangal"/>
              </a:rPr>
              <a:t>Cloud server</a:t>
            </a:r>
            <a:endParaRPr lang="en-US" sz="1100">
              <a:effectLst/>
              <a:ea typeface="Calibri"/>
              <a:cs typeface="Mangal"/>
            </a:endParaRPr>
          </a:p>
        </p:txBody>
      </p:sp>
      <p:cxnSp>
        <p:nvCxnSpPr>
          <p:cNvPr id="229" name="Straight Arrow Connector 228"/>
          <p:cNvCxnSpPr>
            <a:stCxn id="227" idx="2"/>
            <a:endCxn id="228" idx="3"/>
          </p:cNvCxnSpPr>
          <p:nvPr/>
        </p:nvCxnSpPr>
        <p:spPr>
          <a:xfrm>
            <a:off x="4233863" y="3902710"/>
            <a:ext cx="33337" cy="710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1" name="Straight Arrow Connector 230"/>
          <p:cNvCxnSpPr/>
          <p:nvPr/>
        </p:nvCxnSpPr>
        <p:spPr>
          <a:xfrm>
            <a:off x="4800600" y="2743200"/>
            <a:ext cx="0" cy="628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33" name="Picture 21" descr="C:\Users\Anish\Desktop\Selected fotos\VSAT\SAM_1336.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72200" y="609600"/>
            <a:ext cx="762000" cy="599034"/>
          </a:xfrm>
          <a:prstGeom prst="rect">
            <a:avLst/>
          </a:prstGeom>
          <a:noFill/>
          <a:extLst>
            <a:ext uri="{909E8E84-426E-40DD-AFC4-6F175D3DCCD1}">
              <a14:hiddenFill xmlns:a14="http://schemas.microsoft.com/office/drawing/2010/main" xmlns="">
                <a:solidFill>
                  <a:srgbClr val="FFFFFF"/>
                </a:solidFill>
              </a14:hiddenFill>
            </a:ext>
          </a:extLst>
        </p:spPr>
      </p:pic>
      <p:sp>
        <p:nvSpPr>
          <p:cNvPr id="234" name="Freeform 7"/>
          <p:cNvSpPr>
            <a:spLocks/>
          </p:cNvSpPr>
          <p:nvPr/>
        </p:nvSpPr>
        <p:spPr bwMode="auto">
          <a:xfrm rot="13745020">
            <a:off x="5384361" y="641024"/>
            <a:ext cx="239161" cy="1645614"/>
          </a:xfrm>
          <a:custGeom>
            <a:avLst/>
            <a:gdLst>
              <a:gd name="T0" fmla="*/ 3 w 384"/>
              <a:gd name="T1" fmla="*/ 1680 h 1680"/>
              <a:gd name="T2" fmla="*/ 0 w 384"/>
              <a:gd name="T3" fmla="*/ 768 h 1680"/>
              <a:gd name="T4" fmla="*/ 7 w 384"/>
              <a:gd name="T5" fmla="*/ 816 h 1680"/>
              <a:gd name="T6" fmla="*/ 5 w 384"/>
              <a:gd name="T7" fmla="*/ 0 h 1680"/>
              <a:gd name="T8" fmla="*/ 12 w 384"/>
              <a:gd name="T9" fmla="*/ 960 h 1680"/>
              <a:gd name="T10" fmla="*/ 5 w 384"/>
              <a:gd name="T11" fmla="*/ 912 h 1680"/>
              <a:gd name="T12" fmla="*/ 3 w 384"/>
              <a:gd name="T13" fmla="*/ 1680 h 1680"/>
              <a:gd name="T14" fmla="*/ 0 60000 65536"/>
              <a:gd name="T15" fmla="*/ 0 60000 65536"/>
              <a:gd name="T16" fmla="*/ 0 60000 65536"/>
              <a:gd name="T17" fmla="*/ 0 60000 65536"/>
              <a:gd name="T18" fmla="*/ 0 60000 65536"/>
              <a:gd name="T19" fmla="*/ 0 60000 65536"/>
              <a:gd name="T20" fmla="*/ 0 60000 65536"/>
              <a:gd name="T21" fmla="*/ 0 w 384"/>
              <a:gd name="T22" fmla="*/ 0 h 1680"/>
              <a:gd name="T23" fmla="*/ 384 w 384"/>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680">
                <a:moveTo>
                  <a:pt x="96" y="1680"/>
                </a:moveTo>
                <a:lnTo>
                  <a:pt x="0" y="768"/>
                </a:lnTo>
                <a:lnTo>
                  <a:pt x="240" y="816"/>
                </a:lnTo>
                <a:lnTo>
                  <a:pt x="144" y="0"/>
                </a:lnTo>
                <a:lnTo>
                  <a:pt x="384" y="960"/>
                </a:lnTo>
                <a:lnTo>
                  <a:pt x="144" y="912"/>
                </a:lnTo>
                <a:lnTo>
                  <a:pt x="96" y="1680"/>
                </a:lnTo>
                <a:close/>
              </a:path>
            </a:pathLst>
          </a:custGeom>
          <a:solidFill>
            <a:schemeClr val="tx1"/>
          </a:solidFill>
          <a:ln w="9525">
            <a:solidFill>
              <a:schemeClr val="tx1"/>
            </a:solidFill>
            <a:round/>
            <a:headEnd/>
            <a:tailEnd/>
          </a:ln>
        </p:spPr>
        <p:txBody>
          <a:bodyPr wrap="none" anchor="ctr"/>
          <a:lstStyle/>
          <a:p>
            <a:endParaRPr lang="en-US"/>
          </a:p>
        </p:txBody>
      </p:sp>
      <p:sp>
        <p:nvSpPr>
          <p:cNvPr id="235" name="Text Box 8"/>
          <p:cNvSpPr txBox="1">
            <a:spLocks noChangeArrowheads="1"/>
          </p:cNvSpPr>
          <p:nvPr/>
        </p:nvSpPr>
        <p:spPr bwMode="auto">
          <a:xfrm rot="18904037">
            <a:off x="4538582" y="973724"/>
            <a:ext cx="1456890" cy="507831"/>
          </a:xfrm>
          <a:prstGeom prst="rect">
            <a:avLst/>
          </a:prstGeom>
          <a:noFill/>
          <a:ln w="9525">
            <a:noFill/>
            <a:miter lim="800000"/>
            <a:headEnd/>
            <a:tailEnd/>
          </a:ln>
        </p:spPr>
        <p:txBody>
          <a:bodyPr wrap="square">
            <a:spAutoFit/>
          </a:bodyPr>
          <a:lstStyle/>
          <a:p>
            <a:pPr algn="ctr"/>
            <a:r>
              <a:rPr lang="en-US" sz="900" dirty="0" smtClean="0"/>
              <a:t>Instantaneous Transmission to State Data Center</a:t>
            </a:r>
            <a:endParaRPr lang="en-US" sz="900" dirty="0"/>
          </a:p>
        </p:txBody>
      </p:sp>
      <p:pic>
        <p:nvPicPr>
          <p:cNvPr id="44037" name="Picture 5" descr="C:\Users\akbansal\Desktop\fotos of instruments\Maharashtra\SAM_1299.JPG"/>
          <p:cNvPicPr>
            <a:picLocks noChangeAspect="1" noChangeArrowheads="1"/>
          </p:cNvPicPr>
          <p:nvPr/>
        </p:nvPicPr>
        <p:blipFill>
          <a:blip r:embed="rId8" cstate="print"/>
          <a:srcRect/>
          <a:stretch>
            <a:fillRect/>
          </a:stretch>
        </p:blipFill>
        <p:spPr bwMode="auto">
          <a:xfrm>
            <a:off x="6934200" y="1600200"/>
            <a:ext cx="1854200" cy="1390650"/>
          </a:xfrm>
          <a:prstGeom prst="rect">
            <a:avLst/>
          </a:prstGeom>
          <a:noFill/>
        </p:spPr>
      </p:pic>
      <p:cxnSp>
        <p:nvCxnSpPr>
          <p:cNvPr id="238" name="Straight Arrow Connector 237"/>
          <p:cNvCxnSpPr>
            <a:stCxn id="233" idx="3"/>
            <a:endCxn id="44037" idx="0"/>
          </p:cNvCxnSpPr>
          <p:nvPr/>
        </p:nvCxnSpPr>
        <p:spPr>
          <a:xfrm>
            <a:off x="6934200" y="909117"/>
            <a:ext cx="927100" cy="6910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1" name="Text Box 5"/>
          <p:cNvSpPr txBox="1">
            <a:spLocks noChangeArrowheads="1"/>
          </p:cNvSpPr>
          <p:nvPr/>
        </p:nvSpPr>
        <p:spPr bwMode="auto">
          <a:xfrm>
            <a:off x="6858000" y="3048001"/>
            <a:ext cx="2031325" cy="646331"/>
          </a:xfrm>
          <a:prstGeom prst="rect">
            <a:avLst/>
          </a:prstGeom>
          <a:noFill/>
          <a:ln w="9525">
            <a:noFill/>
            <a:miter lim="800000"/>
            <a:headEnd/>
            <a:tailEnd/>
          </a:ln>
        </p:spPr>
        <p:txBody>
          <a:bodyPr wrap="square">
            <a:spAutoFit/>
          </a:bodyPr>
          <a:lstStyle/>
          <a:p>
            <a:r>
              <a:rPr lang="en-US" dirty="0" smtClean="0"/>
              <a:t>State Data Center</a:t>
            </a:r>
            <a:endParaRPr lang="en-US" dirty="0"/>
          </a:p>
          <a:p>
            <a:endParaRPr lang="en-US" dirty="0"/>
          </a:p>
        </p:txBody>
      </p:sp>
      <p:sp>
        <p:nvSpPr>
          <p:cNvPr id="242" name="Text Box 2"/>
          <p:cNvSpPr txBox="1">
            <a:spLocks noChangeArrowheads="1"/>
          </p:cNvSpPr>
          <p:nvPr/>
        </p:nvSpPr>
        <p:spPr bwMode="auto">
          <a:xfrm>
            <a:off x="7239000" y="4038600"/>
            <a:ext cx="130492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dirty="0">
                <a:solidFill>
                  <a:srgbClr val="548DD4"/>
                </a:solidFill>
                <a:effectLst/>
                <a:latin typeface="Calibri"/>
                <a:ea typeface="Calibri"/>
                <a:cs typeface="Mangal"/>
              </a:rPr>
              <a:t>Server with </a:t>
            </a:r>
            <a:r>
              <a:rPr lang="en-US" sz="1200" b="1" dirty="0" err="1">
                <a:solidFill>
                  <a:srgbClr val="548DD4"/>
                </a:solidFill>
                <a:effectLst/>
                <a:latin typeface="Calibri"/>
                <a:ea typeface="Calibri"/>
                <a:cs typeface="Mangal"/>
              </a:rPr>
              <a:t>eSWIS</a:t>
            </a:r>
            <a:r>
              <a:rPr lang="en-US" sz="1200" b="1" dirty="0">
                <a:solidFill>
                  <a:srgbClr val="548DD4"/>
                </a:solidFill>
                <a:effectLst/>
                <a:latin typeface="Calibri"/>
                <a:ea typeface="Calibri"/>
                <a:cs typeface="Mangal"/>
              </a:rPr>
              <a:t> software</a:t>
            </a:r>
            <a:endParaRPr lang="en-US" sz="1100" dirty="0">
              <a:effectLst/>
              <a:latin typeface="Calibri"/>
              <a:ea typeface="Calibri"/>
              <a:cs typeface="Mangal"/>
            </a:endParaRPr>
          </a:p>
        </p:txBody>
      </p:sp>
      <p:sp>
        <p:nvSpPr>
          <p:cNvPr id="243" name="Cloud Callout 242"/>
          <p:cNvSpPr/>
          <p:nvPr/>
        </p:nvSpPr>
        <p:spPr>
          <a:xfrm>
            <a:off x="7391400" y="4876800"/>
            <a:ext cx="1066800" cy="723900"/>
          </a:xfrm>
          <a:prstGeom prst="cloudCallou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solidFill>
                  <a:srgbClr val="548DD4"/>
                </a:solidFill>
                <a:effectLst/>
                <a:ea typeface="Calibri"/>
                <a:cs typeface="Mangal"/>
              </a:rPr>
              <a:t>Cloud server</a:t>
            </a:r>
            <a:endParaRPr lang="en-US" sz="1100">
              <a:effectLst/>
              <a:ea typeface="Calibri"/>
              <a:cs typeface="Mangal"/>
            </a:endParaRPr>
          </a:p>
        </p:txBody>
      </p:sp>
      <p:cxnSp>
        <p:nvCxnSpPr>
          <p:cNvPr id="244" name="Straight Arrow Connector 243"/>
          <p:cNvCxnSpPr/>
          <p:nvPr/>
        </p:nvCxnSpPr>
        <p:spPr>
          <a:xfrm>
            <a:off x="7924800" y="3429000"/>
            <a:ext cx="0" cy="628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5" name="Straight Arrow Connector 244"/>
          <p:cNvCxnSpPr>
            <a:endCxn id="243" idx="3"/>
          </p:cNvCxnSpPr>
          <p:nvPr/>
        </p:nvCxnSpPr>
        <p:spPr>
          <a:xfrm>
            <a:off x="7924800" y="4572000"/>
            <a:ext cx="0" cy="346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7" name="Text Box 2"/>
          <p:cNvSpPr txBox="1">
            <a:spLocks noChangeArrowheads="1"/>
          </p:cNvSpPr>
          <p:nvPr/>
        </p:nvSpPr>
        <p:spPr bwMode="auto">
          <a:xfrm>
            <a:off x="6019800" y="5029200"/>
            <a:ext cx="74295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a:solidFill>
                  <a:srgbClr val="548DD4"/>
                </a:solidFill>
                <a:effectLst/>
                <a:latin typeface="Calibri"/>
                <a:ea typeface="Calibri"/>
                <a:cs typeface="Mangal"/>
              </a:rPr>
              <a:t>Backup Server</a:t>
            </a:r>
            <a:endParaRPr lang="en-US" sz="1100">
              <a:effectLst/>
              <a:latin typeface="Calibri"/>
              <a:ea typeface="Calibri"/>
              <a:cs typeface="Mangal"/>
            </a:endParaRPr>
          </a:p>
        </p:txBody>
      </p:sp>
      <p:cxnSp>
        <p:nvCxnSpPr>
          <p:cNvPr id="248" name="Straight Arrow Connector 247"/>
          <p:cNvCxnSpPr/>
          <p:nvPr/>
        </p:nvCxnSpPr>
        <p:spPr>
          <a:xfrm>
            <a:off x="6781800" y="5257800"/>
            <a:ext cx="619125"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49" name="Text Box 2"/>
          <p:cNvSpPr txBox="1">
            <a:spLocks noChangeArrowheads="1"/>
          </p:cNvSpPr>
          <p:nvPr/>
        </p:nvSpPr>
        <p:spPr bwMode="auto">
          <a:xfrm>
            <a:off x="5867400" y="4038600"/>
            <a:ext cx="74295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dirty="0" smtClean="0">
                <a:solidFill>
                  <a:srgbClr val="548DD4"/>
                </a:solidFill>
                <a:effectLst/>
                <a:latin typeface="Calibri"/>
                <a:ea typeface="Calibri"/>
                <a:cs typeface="Mangal"/>
              </a:rPr>
              <a:t>Other Data</a:t>
            </a:r>
            <a:endParaRPr lang="en-US" sz="1100" dirty="0">
              <a:effectLst/>
              <a:latin typeface="Calibri"/>
              <a:ea typeface="Calibri"/>
              <a:cs typeface="Mangal"/>
            </a:endParaRPr>
          </a:p>
        </p:txBody>
      </p:sp>
      <p:cxnSp>
        <p:nvCxnSpPr>
          <p:cNvPr id="250" name="Straight Arrow Connector 249"/>
          <p:cNvCxnSpPr>
            <a:stCxn id="249" idx="3"/>
            <a:endCxn id="242" idx="1"/>
          </p:cNvCxnSpPr>
          <p:nvPr/>
        </p:nvCxnSpPr>
        <p:spPr>
          <a:xfrm>
            <a:off x="6610350" y="4286250"/>
            <a:ext cx="628650" cy="142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4" name="Subtitle 2"/>
          <p:cNvSpPr txBox="1">
            <a:spLocks/>
          </p:cNvSpPr>
          <p:nvPr/>
        </p:nvSpPr>
        <p:spPr>
          <a:xfrm>
            <a:off x="-1495" y="8110"/>
            <a:ext cx="6400800" cy="574870"/>
          </a:xfrm>
          <a:prstGeom prst="rect">
            <a:avLst/>
          </a:prstGeom>
        </p:spPr>
        <p:txBody>
          <a:bodyPr vert="horz" lIns="91440" tIns="45720" rIns="91440" bIns="45720" rtlCol="0">
            <a:normAutofit lnSpcReduction="10000"/>
          </a:bodyPr>
          <a:lstStyle/>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Data flow using INSAT</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586499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1175289" y="2108761"/>
            <a:ext cx="1954098" cy="886648"/>
            <a:chOff x="1523" y="2880"/>
            <a:chExt cx="1894" cy="1050"/>
          </a:xfrm>
        </p:grpSpPr>
        <p:graphicFrame>
          <p:nvGraphicFramePr>
            <p:cNvPr id="224" name="Object 4"/>
            <p:cNvGraphicFramePr>
              <a:graphicFrameLocks noChangeAspect="1"/>
            </p:cNvGraphicFramePr>
            <p:nvPr/>
          </p:nvGraphicFramePr>
          <p:xfrm>
            <a:off x="1907" y="2880"/>
            <a:ext cx="768" cy="574"/>
          </p:xfrm>
          <a:graphic>
            <a:graphicData uri="http://schemas.openxmlformats.org/presentationml/2006/ole">
              <p:oleObj spid="_x0000_s8198" name="Clip" r:id="rId3" imgW="2723810" imgH="2038095" progId="">
                <p:embed/>
              </p:oleObj>
            </a:graphicData>
          </a:graphic>
        </p:graphicFrame>
        <p:sp>
          <p:nvSpPr>
            <p:cNvPr id="225" name="Text Box 5"/>
            <p:cNvSpPr txBox="1">
              <a:spLocks noChangeArrowheads="1"/>
            </p:cNvSpPr>
            <p:nvPr/>
          </p:nvSpPr>
          <p:spPr bwMode="auto">
            <a:xfrm>
              <a:off x="1523" y="3456"/>
              <a:ext cx="1894" cy="474"/>
            </a:xfrm>
            <a:prstGeom prst="rect">
              <a:avLst/>
            </a:prstGeom>
            <a:noFill/>
            <a:ln w="9525">
              <a:noFill/>
              <a:miter lim="800000"/>
              <a:headEnd/>
              <a:tailEnd/>
            </a:ln>
          </p:spPr>
          <p:txBody>
            <a:bodyPr wrap="none">
              <a:spAutoFit/>
            </a:bodyPr>
            <a:lstStyle/>
            <a:p>
              <a:r>
                <a:rPr lang="en-US" sz="1000" dirty="0"/>
                <a:t>Data Collection Platform (DCP)</a:t>
              </a:r>
            </a:p>
            <a:p>
              <a:endParaRPr lang="en-US" sz="1000" dirty="0"/>
            </a:p>
          </p:txBody>
        </p:sp>
      </p:grpSp>
      <p:sp>
        <p:nvSpPr>
          <p:cNvPr id="170" name="Freeform 63"/>
          <p:cNvSpPr>
            <a:spLocks/>
          </p:cNvSpPr>
          <p:nvPr/>
        </p:nvSpPr>
        <p:spPr bwMode="auto">
          <a:xfrm rot="3884001">
            <a:off x="2150268" y="696054"/>
            <a:ext cx="392283" cy="1575449"/>
          </a:xfrm>
          <a:custGeom>
            <a:avLst/>
            <a:gdLst>
              <a:gd name="T0" fmla="*/ 0 w 384"/>
              <a:gd name="T1" fmla="*/ 218 h 1680"/>
              <a:gd name="T2" fmla="*/ 0 w 384"/>
              <a:gd name="T3" fmla="*/ 100 h 1680"/>
              <a:gd name="T4" fmla="*/ 0 w 384"/>
              <a:gd name="T5" fmla="*/ 106 h 1680"/>
              <a:gd name="T6" fmla="*/ 0 w 384"/>
              <a:gd name="T7" fmla="*/ 0 h 1680"/>
              <a:gd name="T8" fmla="*/ 0 w 384"/>
              <a:gd name="T9" fmla="*/ 124 h 1680"/>
              <a:gd name="T10" fmla="*/ 0 w 384"/>
              <a:gd name="T11" fmla="*/ 118 h 1680"/>
              <a:gd name="T12" fmla="*/ 0 w 384"/>
              <a:gd name="T13" fmla="*/ 218 h 1680"/>
              <a:gd name="T14" fmla="*/ 0 60000 65536"/>
              <a:gd name="T15" fmla="*/ 0 60000 65536"/>
              <a:gd name="T16" fmla="*/ 0 60000 65536"/>
              <a:gd name="T17" fmla="*/ 0 60000 65536"/>
              <a:gd name="T18" fmla="*/ 0 60000 65536"/>
              <a:gd name="T19" fmla="*/ 0 60000 65536"/>
              <a:gd name="T20" fmla="*/ 0 60000 65536"/>
              <a:gd name="T21" fmla="*/ 0 w 384"/>
              <a:gd name="T22" fmla="*/ 0 h 1680"/>
              <a:gd name="T23" fmla="*/ 384 w 384"/>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680">
                <a:moveTo>
                  <a:pt x="96" y="1680"/>
                </a:moveTo>
                <a:lnTo>
                  <a:pt x="0" y="768"/>
                </a:lnTo>
                <a:lnTo>
                  <a:pt x="240" y="816"/>
                </a:lnTo>
                <a:lnTo>
                  <a:pt x="144" y="0"/>
                </a:lnTo>
                <a:lnTo>
                  <a:pt x="384" y="960"/>
                </a:lnTo>
                <a:lnTo>
                  <a:pt x="144" y="912"/>
                </a:lnTo>
                <a:lnTo>
                  <a:pt x="96" y="1680"/>
                </a:lnTo>
                <a:close/>
              </a:path>
            </a:pathLst>
          </a:custGeom>
          <a:solidFill>
            <a:schemeClr val="tx1"/>
          </a:solidFill>
          <a:ln w="9525">
            <a:solidFill>
              <a:schemeClr val="tx1"/>
            </a:solidFill>
            <a:round/>
            <a:headEnd/>
            <a:tailEnd/>
          </a:ln>
        </p:spPr>
        <p:txBody>
          <a:bodyPr wrap="none" anchor="ctr"/>
          <a:lstStyle/>
          <a:p>
            <a:endParaRPr lang="en-US"/>
          </a:p>
        </p:txBody>
      </p:sp>
      <p:grpSp>
        <p:nvGrpSpPr>
          <p:cNvPr id="236" name="Group 81"/>
          <p:cNvGrpSpPr>
            <a:grpSpLocks/>
          </p:cNvGrpSpPr>
          <p:nvPr/>
        </p:nvGrpSpPr>
        <p:grpSpPr bwMode="auto">
          <a:xfrm>
            <a:off x="152400" y="2108760"/>
            <a:ext cx="1454331" cy="723673"/>
            <a:chOff x="672" y="3024"/>
            <a:chExt cx="1409" cy="857"/>
          </a:xfrm>
        </p:grpSpPr>
        <p:sp>
          <p:nvSpPr>
            <p:cNvPr id="150" name="Line 82"/>
            <p:cNvSpPr>
              <a:spLocks noChangeShapeType="1"/>
            </p:cNvSpPr>
            <p:nvPr/>
          </p:nvSpPr>
          <p:spPr bwMode="auto">
            <a:xfrm>
              <a:off x="1695" y="3172"/>
              <a:ext cx="386" cy="0"/>
            </a:xfrm>
            <a:prstGeom prst="line">
              <a:avLst/>
            </a:prstGeom>
            <a:noFill/>
            <a:ln w="12700">
              <a:solidFill>
                <a:schemeClr val="tx1"/>
              </a:solidFill>
              <a:round/>
              <a:headEnd type="diamond" w="med" len="med"/>
              <a:tailEnd type="stealth" w="med" len="med"/>
            </a:ln>
          </p:spPr>
          <p:txBody>
            <a:bodyPr/>
            <a:lstStyle/>
            <a:p>
              <a:endParaRPr lang="en-US"/>
            </a:p>
          </p:txBody>
        </p:sp>
        <p:sp>
          <p:nvSpPr>
            <p:cNvPr id="151" name="Line 83"/>
            <p:cNvSpPr>
              <a:spLocks noChangeShapeType="1"/>
            </p:cNvSpPr>
            <p:nvPr/>
          </p:nvSpPr>
          <p:spPr bwMode="auto">
            <a:xfrm>
              <a:off x="1695" y="3311"/>
              <a:ext cx="386" cy="0"/>
            </a:xfrm>
            <a:prstGeom prst="line">
              <a:avLst/>
            </a:prstGeom>
            <a:noFill/>
            <a:ln w="12700">
              <a:solidFill>
                <a:schemeClr val="tx1"/>
              </a:solidFill>
              <a:round/>
              <a:headEnd type="diamond" w="med" len="med"/>
              <a:tailEnd type="stealth" w="med" len="med"/>
            </a:ln>
          </p:spPr>
          <p:txBody>
            <a:bodyPr/>
            <a:lstStyle/>
            <a:p>
              <a:endParaRPr lang="en-US"/>
            </a:p>
          </p:txBody>
        </p:sp>
        <p:sp>
          <p:nvSpPr>
            <p:cNvPr id="152" name="Line 84"/>
            <p:cNvSpPr>
              <a:spLocks noChangeShapeType="1"/>
            </p:cNvSpPr>
            <p:nvPr/>
          </p:nvSpPr>
          <p:spPr bwMode="auto">
            <a:xfrm>
              <a:off x="1695" y="3450"/>
              <a:ext cx="386" cy="0"/>
            </a:xfrm>
            <a:prstGeom prst="line">
              <a:avLst/>
            </a:prstGeom>
            <a:noFill/>
            <a:ln w="12700">
              <a:solidFill>
                <a:schemeClr val="tx1"/>
              </a:solidFill>
              <a:round/>
              <a:headEnd type="diamond" w="med" len="med"/>
              <a:tailEnd type="stealth" w="med" len="med"/>
            </a:ln>
          </p:spPr>
          <p:txBody>
            <a:bodyPr/>
            <a:lstStyle/>
            <a:p>
              <a:endParaRPr lang="en-US"/>
            </a:p>
          </p:txBody>
        </p:sp>
        <p:pic>
          <p:nvPicPr>
            <p:cNvPr id="153" name="Picture 85"/>
            <p:cNvPicPr>
              <a:picLocks noChangeArrowheads="1"/>
            </p:cNvPicPr>
            <p:nvPr/>
          </p:nvPicPr>
          <p:blipFill>
            <a:blip r:embed="rId4" cstate="print"/>
            <a:srcRect/>
            <a:stretch>
              <a:fillRect/>
            </a:stretch>
          </p:blipFill>
          <p:spPr bwMode="auto">
            <a:xfrm>
              <a:off x="672" y="3024"/>
              <a:ext cx="1016" cy="616"/>
            </a:xfrm>
            <a:prstGeom prst="rect">
              <a:avLst/>
            </a:prstGeom>
            <a:noFill/>
            <a:ln w="9525">
              <a:noFill/>
              <a:miter lim="800000"/>
              <a:headEnd/>
              <a:tailEnd/>
            </a:ln>
          </p:spPr>
        </p:pic>
        <p:sp>
          <p:nvSpPr>
            <p:cNvPr id="154" name="Rectangle 86"/>
            <p:cNvSpPr>
              <a:spLocks noChangeArrowheads="1"/>
            </p:cNvSpPr>
            <p:nvPr/>
          </p:nvSpPr>
          <p:spPr bwMode="auto">
            <a:xfrm>
              <a:off x="890" y="3607"/>
              <a:ext cx="598" cy="274"/>
            </a:xfrm>
            <a:prstGeom prst="rect">
              <a:avLst/>
            </a:prstGeom>
            <a:noFill/>
            <a:ln w="9525">
              <a:noFill/>
              <a:miter lim="800000"/>
              <a:headEnd/>
              <a:tailEnd/>
            </a:ln>
          </p:spPr>
          <p:txBody>
            <a:bodyPr lIns="92075" tIns="46038" rIns="92075" bIns="46038">
              <a:spAutoFit/>
            </a:bodyPr>
            <a:lstStyle/>
            <a:p>
              <a:pPr algn="ctr"/>
              <a:r>
                <a:rPr lang="en-US" sz="900" dirty="0"/>
                <a:t>Sensors</a:t>
              </a:r>
            </a:p>
          </p:txBody>
        </p:sp>
      </p:grpSp>
      <p:pic>
        <p:nvPicPr>
          <p:cNvPr id="233" name="Picture 21" descr="C:\Users\Anish\Desktop\Selected fotos\VSAT\SAM_133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1828800"/>
            <a:ext cx="762000" cy="599034"/>
          </a:xfrm>
          <a:prstGeom prst="rect">
            <a:avLst/>
          </a:prstGeom>
          <a:noFill/>
          <a:extLst>
            <a:ext uri="{909E8E84-426E-40DD-AFC4-6F175D3DCCD1}">
              <a14:hiddenFill xmlns:a14="http://schemas.microsoft.com/office/drawing/2010/main" xmlns="">
                <a:solidFill>
                  <a:srgbClr val="FFFFFF"/>
                </a:solidFill>
              </a14:hiddenFill>
            </a:ext>
          </a:extLst>
        </p:spPr>
      </p:pic>
      <p:sp>
        <p:nvSpPr>
          <p:cNvPr id="234" name="Freeform 7"/>
          <p:cNvSpPr>
            <a:spLocks/>
          </p:cNvSpPr>
          <p:nvPr/>
        </p:nvSpPr>
        <p:spPr bwMode="auto">
          <a:xfrm rot="18111828">
            <a:off x="4813567" y="411810"/>
            <a:ext cx="299096" cy="2284319"/>
          </a:xfrm>
          <a:custGeom>
            <a:avLst/>
            <a:gdLst>
              <a:gd name="T0" fmla="*/ 3 w 384"/>
              <a:gd name="T1" fmla="*/ 1680 h 1680"/>
              <a:gd name="T2" fmla="*/ 0 w 384"/>
              <a:gd name="T3" fmla="*/ 768 h 1680"/>
              <a:gd name="T4" fmla="*/ 7 w 384"/>
              <a:gd name="T5" fmla="*/ 816 h 1680"/>
              <a:gd name="T6" fmla="*/ 5 w 384"/>
              <a:gd name="T7" fmla="*/ 0 h 1680"/>
              <a:gd name="T8" fmla="*/ 12 w 384"/>
              <a:gd name="T9" fmla="*/ 960 h 1680"/>
              <a:gd name="T10" fmla="*/ 5 w 384"/>
              <a:gd name="T11" fmla="*/ 912 h 1680"/>
              <a:gd name="T12" fmla="*/ 3 w 384"/>
              <a:gd name="T13" fmla="*/ 1680 h 1680"/>
              <a:gd name="T14" fmla="*/ 0 60000 65536"/>
              <a:gd name="T15" fmla="*/ 0 60000 65536"/>
              <a:gd name="T16" fmla="*/ 0 60000 65536"/>
              <a:gd name="T17" fmla="*/ 0 60000 65536"/>
              <a:gd name="T18" fmla="*/ 0 60000 65536"/>
              <a:gd name="T19" fmla="*/ 0 60000 65536"/>
              <a:gd name="T20" fmla="*/ 0 60000 65536"/>
              <a:gd name="T21" fmla="*/ 0 w 384"/>
              <a:gd name="T22" fmla="*/ 0 h 1680"/>
              <a:gd name="T23" fmla="*/ 384 w 384"/>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680">
                <a:moveTo>
                  <a:pt x="96" y="1680"/>
                </a:moveTo>
                <a:lnTo>
                  <a:pt x="0" y="768"/>
                </a:lnTo>
                <a:lnTo>
                  <a:pt x="240" y="816"/>
                </a:lnTo>
                <a:lnTo>
                  <a:pt x="144" y="0"/>
                </a:lnTo>
                <a:lnTo>
                  <a:pt x="384" y="960"/>
                </a:lnTo>
                <a:lnTo>
                  <a:pt x="144" y="912"/>
                </a:lnTo>
                <a:lnTo>
                  <a:pt x="96" y="1680"/>
                </a:lnTo>
                <a:close/>
              </a:path>
            </a:pathLst>
          </a:custGeom>
          <a:solidFill>
            <a:schemeClr val="tx1"/>
          </a:solidFill>
          <a:ln w="9525">
            <a:solidFill>
              <a:schemeClr val="tx1"/>
            </a:solidFill>
            <a:round/>
            <a:headEnd/>
            <a:tailEnd/>
          </a:ln>
        </p:spPr>
        <p:txBody>
          <a:bodyPr wrap="none" anchor="ctr"/>
          <a:lstStyle/>
          <a:p>
            <a:endParaRPr lang="en-US"/>
          </a:p>
        </p:txBody>
      </p:sp>
      <p:sp>
        <p:nvSpPr>
          <p:cNvPr id="235" name="Text Box 8"/>
          <p:cNvSpPr txBox="1">
            <a:spLocks noChangeArrowheads="1"/>
          </p:cNvSpPr>
          <p:nvPr/>
        </p:nvSpPr>
        <p:spPr bwMode="auto">
          <a:xfrm rot="2121791">
            <a:off x="4538582" y="973724"/>
            <a:ext cx="1456890" cy="507831"/>
          </a:xfrm>
          <a:prstGeom prst="rect">
            <a:avLst/>
          </a:prstGeom>
          <a:noFill/>
          <a:ln w="9525">
            <a:noFill/>
            <a:miter lim="800000"/>
            <a:headEnd/>
            <a:tailEnd/>
          </a:ln>
        </p:spPr>
        <p:txBody>
          <a:bodyPr wrap="square">
            <a:spAutoFit/>
          </a:bodyPr>
          <a:lstStyle/>
          <a:p>
            <a:pPr algn="ctr"/>
            <a:r>
              <a:rPr lang="en-US" sz="900" dirty="0" smtClean="0"/>
              <a:t>Instantaneous Transmission to State Data Center</a:t>
            </a:r>
            <a:endParaRPr lang="en-US" sz="900" dirty="0"/>
          </a:p>
        </p:txBody>
      </p:sp>
      <p:pic>
        <p:nvPicPr>
          <p:cNvPr id="44037" name="Picture 5" descr="C:\Users\akbansal\Desktop\fotos of instruments\Maharashtra\SAM_1299.JPG"/>
          <p:cNvPicPr>
            <a:picLocks noChangeAspect="1" noChangeArrowheads="1"/>
          </p:cNvPicPr>
          <p:nvPr/>
        </p:nvPicPr>
        <p:blipFill>
          <a:blip r:embed="rId6" cstate="print"/>
          <a:srcRect/>
          <a:stretch>
            <a:fillRect/>
          </a:stretch>
        </p:blipFill>
        <p:spPr bwMode="auto">
          <a:xfrm>
            <a:off x="6934200" y="1600200"/>
            <a:ext cx="1854200" cy="1390650"/>
          </a:xfrm>
          <a:prstGeom prst="rect">
            <a:avLst/>
          </a:prstGeom>
          <a:noFill/>
        </p:spPr>
      </p:pic>
      <p:cxnSp>
        <p:nvCxnSpPr>
          <p:cNvPr id="238" name="Straight Arrow Connector 237"/>
          <p:cNvCxnSpPr>
            <a:stCxn id="233" idx="3"/>
            <a:endCxn id="44037" idx="1"/>
          </p:cNvCxnSpPr>
          <p:nvPr/>
        </p:nvCxnSpPr>
        <p:spPr>
          <a:xfrm>
            <a:off x="6629400" y="2128317"/>
            <a:ext cx="304800" cy="1672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1" name="Text Box 5"/>
          <p:cNvSpPr txBox="1">
            <a:spLocks noChangeArrowheads="1"/>
          </p:cNvSpPr>
          <p:nvPr/>
        </p:nvSpPr>
        <p:spPr bwMode="auto">
          <a:xfrm>
            <a:off x="6858000" y="3048001"/>
            <a:ext cx="2031325" cy="646331"/>
          </a:xfrm>
          <a:prstGeom prst="rect">
            <a:avLst/>
          </a:prstGeom>
          <a:noFill/>
          <a:ln w="9525">
            <a:noFill/>
            <a:miter lim="800000"/>
            <a:headEnd/>
            <a:tailEnd/>
          </a:ln>
        </p:spPr>
        <p:txBody>
          <a:bodyPr wrap="square">
            <a:spAutoFit/>
          </a:bodyPr>
          <a:lstStyle/>
          <a:p>
            <a:r>
              <a:rPr lang="en-US" dirty="0" smtClean="0"/>
              <a:t>State Data Center</a:t>
            </a:r>
            <a:endParaRPr lang="en-US" dirty="0"/>
          </a:p>
          <a:p>
            <a:endParaRPr lang="en-US" dirty="0"/>
          </a:p>
        </p:txBody>
      </p:sp>
      <p:sp>
        <p:nvSpPr>
          <p:cNvPr id="242" name="Text Box 2"/>
          <p:cNvSpPr txBox="1">
            <a:spLocks noChangeArrowheads="1"/>
          </p:cNvSpPr>
          <p:nvPr/>
        </p:nvSpPr>
        <p:spPr bwMode="auto">
          <a:xfrm>
            <a:off x="7239000" y="4038600"/>
            <a:ext cx="130492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dirty="0">
                <a:solidFill>
                  <a:srgbClr val="548DD4"/>
                </a:solidFill>
                <a:effectLst/>
                <a:latin typeface="Calibri"/>
                <a:ea typeface="Calibri"/>
                <a:cs typeface="Mangal"/>
              </a:rPr>
              <a:t>Server with </a:t>
            </a:r>
            <a:r>
              <a:rPr lang="en-US" sz="1200" b="1" dirty="0" err="1">
                <a:solidFill>
                  <a:srgbClr val="548DD4"/>
                </a:solidFill>
                <a:effectLst/>
                <a:latin typeface="Calibri"/>
                <a:ea typeface="Calibri"/>
                <a:cs typeface="Mangal"/>
              </a:rPr>
              <a:t>eSWIS</a:t>
            </a:r>
            <a:r>
              <a:rPr lang="en-US" sz="1200" b="1" dirty="0">
                <a:solidFill>
                  <a:srgbClr val="548DD4"/>
                </a:solidFill>
                <a:effectLst/>
                <a:latin typeface="Calibri"/>
                <a:ea typeface="Calibri"/>
                <a:cs typeface="Mangal"/>
              </a:rPr>
              <a:t> software</a:t>
            </a:r>
            <a:endParaRPr lang="en-US" sz="1100" dirty="0">
              <a:effectLst/>
              <a:latin typeface="Calibri"/>
              <a:ea typeface="Calibri"/>
              <a:cs typeface="Mangal"/>
            </a:endParaRPr>
          </a:p>
        </p:txBody>
      </p:sp>
      <p:sp>
        <p:nvSpPr>
          <p:cNvPr id="243" name="Cloud Callout 242"/>
          <p:cNvSpPr/>
          <p:nvPr/>
        </p:nvSpPr>
        <p:spPr>
          <a:xfrm>
            <a:off x="7391400" y="4876800"/>
            <a:ext cx="1066800" cy="723900"/>
          </a:xfrm>
          <a:prstGeom prst="cloudCallou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solidFill>
                  <a:srgbClr val="548DD4"/>
                </a:solidFill>
                <a:effectLst/>
                <a:ea typeface="Calibri"/>
                <a:cs typeface="Mangal"/>
              </a:rPr>
              <a:t>Cloud server</a:t>
            </a:r>
            <a:endParaRPr lang="en-US" sz="1100">
              <a:effectLst/>
              <a:ea typeface="Calibri"/>
              <a:cs typeface="Mangal"/>
            </a:endParaRPr>
          </a:p>
        </p:txBody>
      </p:sp>
      <p:cxnSp>
        <p:nvCxnSpPr>
          <p:cNvPr id="244" name="Straight Arrow Connector 243"/>
          <p:cNvCxnSpPr/>
          <p:nvPr/>
        </p:nvCxnSpPr>
        <p:spPr>
          <a:xfrm>
            <a:off x="7924800" y="3429000"/>
            <a:ext cx="0" cy="628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5" name="Straight Arrow Connector 244"/>
          <p:cNvCxnSpPr>
            <a:endCxn id="243" idx="3"/>
          </p:cNvCxnSpPr>
          <p:nvPr/>
        </p:nvCxnSpPr>
        <p:spPr>
          <a:xfrm>
            <a:off x="7924800" y="4572000"/>
            <a:ext cx="0" cy="346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7" name="Text Box 2"/>
          <p:cNvSpPr txBox="1">
            <a:spLocks noChangeArrowheads="1"/>
          </p:cNvSpPr>
          <p:nvPr/>
        </p:nvSpPr>
        <p:spPr bwMode="auto">
          <a:xfrm>
            <a:off x="6019800" y="5029200"/>
            <a:ext cx="74295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a:solidFill>
                  <a:srgbClr val="548DD4"/>
                </a:solidFill>
                <a:effectLst/>
                <a:latin typeface="Calibri"/>
                <a:ea typeface="Calibri"/>
                <a:cs typeface="Mangal"/>
              </a:rPr>
              <a:t>Backup Server</a:t>
            </a:r>
            <a:endParaRPr lang="en-US" sz="1100">
              <a:effectLst/>
              <a:latin typeface="Calibri"/>
              <a:ea typeface="Calibri"/>
              <a:cs typeface="Mangal"/>
            </a:endParaRPr>
          </a:p>
        </p:txBody>
      </p:sp>
      <p:cxnSp>
        <p:nvCxnSpPr>
          <p:cNvPr id="248" name="Straight Arrow Connector 247"/>
          <p:cNvCxnSpPr/>
          <p:nvPr/>
        </p:nvCxnSpPr>
        <p:spPr>
          <a:xfrm>
            <a:off x="6781800" y="5257800"/>
            <a:ext cx="619125"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49" name="Text Box 2"/>
          <p:cNvSpPr txBox="1">
            <a:spLocks noChangeArrowheads="1"/>
          </p:cNvSpPr>
          <p:nvPr/>
        </p:nvSpPr>
        <p:spPr bwMode="auto">
          <a:xfrm>
            <a:off x="5867400" y="4038600"/>
            <a:ext cx="74295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dirty="0" smtClean="0">
                <a:solidFill>
                  <a:srgbClr val="548DD4"/>
                </a:solidFill>
                <a:effectLst/>
                <a:latin typeface="Calibri"/>
                <a:ea typeface="Calibri"/>
                <a:cs typeface="Mangal"/>
              </a:rPr>
              <a:t>Other Data</a:t>
            </a:r>
            <a:endParaRPr lang="en-US" sz="1100" dirty="0">
              <a:effectLst/>
              <a:latin typeface="Calibri"/>
              <a:ea typeface="Calibri"/>
              <a:cs typeface="Mangal"/>
            </a:endParaRPr>
          </a:p>
        </p:txBody>
      </p:sp>
      <p:cxnSp>
        <p:nvCxnSpPr>
          <p:cNvPr id="250" name="Straight Arrow Connector 249"/>
          <p:cNvCxnSpPr>
            <a:stCxn id="249" idx="3"/>
            <a:endCxn id="242" idx="1"/>
          </p:cNvCxnSpPr>
          <p:nvPr/>
        </p:nvCxnSpPr>
        <p:spPr>
          <a:xfrm>
            <a:off x="6610350" y="4286250"/>
            <a:ext cx="628650" cy="142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4" name="Subtitle 2"/>
          <p:cNvSpPr txBox="1">
            <a:spLocks/>
          </p:cNvSpPr>
          <p:nvPr/>
        </p:nvSpPr>
        <p:spPr>
          <a:xfrm>
            <a:off x="4948" y="0"/>
            <a:ext cx="6400800" cy="598978"/>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Data flow using VSAT</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6085" name="Object 5"/>
          <p:cNvGraphicFramePr>
            <a:graphicFrameLocks noChangeAspect="1"/>
          </p:cNvGraphicFramePr>
          <p:nvPr/>
        </p:nvGraphicFramePr>
        <p:xfrm>
          <a:off x="2971800" y="533400"/>
          <a:ext cx="990600" cy="914400"/>
        </p:xfrm>
        <a:graphic>
          <a:graphicData uri="http://schemas.openxmlformats.org/presentationml/2006/ole">
            <p:oleObj spid="_x0000_s8199" name="Photo Editor Photo" r:id="rId7" imgW="990738" imgH="923810" progId="">
              <p:embed/>
            </p:oleObj>
          </a:graphicData>
        </a:graphic>
      </p:graphicFrame>
    </p:spTree>
    <p:extLst>
      <p:ext uri="{BB962C8B-B14F-4D97-AF65-F5344CB8AC3E}">
        <p14:creationId xmlns:p14="http://schemas.microsoft.com/office/powerpoint/2010/main" xmlns="" val="3931366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1175289" y="2108761"/>
            <a:ext cx="1954098" cy="886648"/>
            <a:chOff x="1523" y="2880"/>
            <a:chExt cx="1894" cy="1050"/>
          </a:xfrm>
        </p:grpSpPr>
        <p:graphicFrame>
          <p:nvGraphicFramePr>
            <p:cNvPr id="224" name="Object 4"/>
            <p:cNvGraphicFramePr>
              <a:graphicFrameLocks noChangeAspect="1"/>
            </p:cNvGraphicFramePr>
            <p:nvPr/>
          </p:nvGraphicFramePr>
          <p:xfrm>
            <a:off x="1907" y="2880"/>
            <a:ext cx="768" cy="574"/>
          </p:xfrm>
          <a:graphic>
            <a:graphicData uri="http://schemas.openxmlformats.org/presentationml/2006/ole">
              <p:oleObj spid="_x0000_s9220" name="Clip" r:id="rId3" imgW="2723810" imgH="2038095" progId="">
                <p:embed/>
              </p:oleObj>
            </a:graphicData>
          </a:graphic>
        </p:graphicFrame>
        <p:sp>
          <p:nvSpPr>
            <p:cNvPr id="225" name="Text Box 5"/>
            <p:cNvSpPr txBox="1">
              <a:spLocks noChangeArrowheads="1"/>
            </p:cNvSpPr>
            <p:nvPr/>
          </p:nvSpPr>
          <p:spPr bwMode="auto">
            <a:xfrm>
              <a:off x="1523" y="3456"/>
              <a:ext cx="1894" cy="474"/>
            </a:xfrm>
            <a:prstGeom prst="rect">
              <a:avLst/>
            </a:prstGeom>
            <a:noFill/>
            <a:ln w="9525">
              <a:noFill/>
              <a:miter lim="800000"/>
              <a:headEnd/>
              <a:tailEnd/>
            </a:ln>
          </p:spPr>
          <p:txBody>
            <a:bodyPr wrap="none">
              <a:spAutoFit/>
            </a:bodyPr>
            <a:lstStyle/>
            <a:p>
              <a:r>
                <a:rPr lang="en-US" sz="1000" dirty="0"/>
                <a:t>Data Collection Platform (DCP)</a:t>
              </a:r>
            </a:p>
            <a:p>
              <a:endParaRPr lang="en-US" sz="1000" dirty="0"/>
            </a:p>
          </p:txBody>
        </p:sp>
      </p:grpSp>
      <p:grpSp>
        <p:nvGrpSpPr>
          <p:cNvPr id="236" name="Group 81"/>
          <p:cNvGrpSpPr>
            <a:grpSpLocks/>
          </p:cNvGrpSpPr>
          <p:nvPr/>
        </p:nvGrpSpPr>
        <p:grpSpPr bwMode="auto">
          <a:xfrm>
            <a:off x="152400" y="2108760"/>
            <a:ext cx="1454331" cy="723673"/>
            <a:chOff x="672" y="3024"/>
            <a:chExt cx="1409" cy="857"/>
          </a:xfrm>
        </p:grpSpPr>
        <p:sp>
          <p:nvSpPr>
            <p:cNvPr id="150" name="Line 82"/>
            <p:cNvSpPr>
              <a:spLocks noChangeShapeType="1"/>
            </p:cNvSpPr>
            <p:nvPr/>
          </p:nvSpPr>
          <p:spPr bwMode="auto">
            <a:xfrm>
              <a:off x="1695" y="3172"/>
              <a:ext cx="386" cy="0"/>
            </a:xfrm>
            <a:prstGeom prst="line">
              <a:avLst/>
            </a:prstGeom>
            <a:noFill/>
            <a:ln w="12700">
              <a:solidFill>
                <a:schemeClr val="tx1"/>
              </a:solidFill>
              <a:round/>
              <a:headEnd type="diamond" w="med" len="med"/>
              <a:tailEnd type="stealth" w="med" len="med"/>
            </a:ln>
          </p:spPr>
          <p:txBody>
            <a:bodyPr/>
            <a:lstStyle/>
            <a:p>
              <a:endParaRPr lang="en-US"/>
            </a:p>
          </p:txBody>
        </p:sp>
        <p:sp>
          <p:nvSpPr>
            <p:cNvPr id="151" name="Line 83"/>
            <p:cNvSpPr>
              <a:spLocks noChangeShapeType="1"/>
            </p:cNvSpPr>
            <p:nvPr/>
          </p:nvSpPr>
          <p:spPr bwMode="auto">
            <a:xfrm>
              <a:off x="1695" y="3311"/>
              <a:ext cx="386" cy="0"/>
            </a:xfrm>
            <a:prstGeom prst="line">
              <a:avLst/>
            </a:prstGeom>
            <a:noFill/>
            <a:ln w="12700">
              <a:solidFill>
                <a:schemeClr val="tx1"/>
              </a:solidFill>
              <a:round/>
              <a:headEnd type="diamond" w="med" len="med"/>
              <a:tailEnd type="stealth" w="med" len="med"/>
            </a:ln>
          </p:spPr>
          <p:txBody>
            <a:bodyPr/>
            <a:lstStyle/>
            <a:p>
              <a:endParaRPr lang="en-US"/>
            </a:p>
          </p:txBody>
        </p:sp>
        <p:sp>
          <p:nvSpPr>
            <p:cNvPr id="152" name="Line 84"/>
            <p:cNvSpPr>
              <a:spLocks noChangeShapeType="1"/>
            </p:cNvSpPr>
            <p:nvPr/>
          </p:nvSpPr>
          <p:spPr bwMode="auto">
            <a:xfrm>
              <a:off x="1695" y="3450"/>
              <a:ext cx="386" cy="0"/>
            </a:xfrm>
            <a:prstGeom prst="line">
              <a:avLst/>
            </a:prstGeom>
            <a:noFill/>
            <a:ln w="12700">
              <a:solidFill>
                <a:schemeClr val="tx1"/>
              </a:solidFill>
              <a:round/>
              <a:headEnd type="diamond" w="med" len="med"/>
              <a:tailEnd type="stealth" w="med" len="med"/>
            </a:ln>
          </p:spPr>
          <p:txBody>
            <a:bodyPr/>
            <a:lstStyle/>
            <a:p>
              <a:endParaRPr lang="en-US"/>
            </a:p>
          </p:txBody>
        </p:sp>
        <p:pic>
          <p:nvPicPr>
            <p:cNvPr id="153" name="Picture 85"/>
            <p:cNvPicPr>
              <a:picLocks noChangeArrowheads="1"/>
            </p:cNvPicPr>
            <p:nvPr/>
          </p:nvPicPr>
          <p:blipFill>
            <a:blip r:embed="rId4" cstate="print"/>
            <a:srcRect/>
            <a:stretch>
              <a:fillRect/>
            </a:stretch>
          </p:blipFill>
          <p:spPr bwMode="auto">
            <a:xfrm>
              <a:off x="672" y="3024"/>
              <a:ext cx="1016" cy="616"/>
            </a:xfrm>
            <a:prstGeom prst="rect">
              <a:avLst/>
            </a:prstGeom>
            <a:noFill/>
            <a:ln w="9525">
              <a:noFill/>
              <a:miter lim="800000"/>
              <a:headEnd/>
              <a:tailEnd/>
            </a:ln>
          </p:spPr>
        </p:pic>
        <p:sp>
          <p:nvSpPr>
            <p:cNvPr id="154" name="Rectangle 86"/>
            <p:cNvSpPr>
              <a:spLocks noChangeArrowheads="1"/>
            </p:cNvSpPr>
            <p:nvPr/>
          </p:nvSpPr>
          <p:spPr bwMode="auto">
            <a:xfrm>
              <a:off x="890" y="3607"/>
              <a:ext cx="598" cy="274"/>
            </a:xfrm>
            <a:prstGeom prst="rect">
              <a:avLst/>
            </a:prstGeom>
            <a:noFill/>
            <a:ln w="9525">
              <a:noFill/>
              <a:miter lim="800000"/>
              <a:headEnd/>
              <a:tailEnd/>
            </a:ln>
          </p:spPr>
          <p:txBody>
            <a:bodyPr lIns="92075" tIns="46038" rIns="92075" bIns="46038">
              <a:spAutoFit/>
            </a:bodyPr>
            <a:lstStyle/>
            <a:p>
              <a:pPr algn="ctr"/>
              <a:r>
                <a:rPr lang="en-US" sz="900" dirty="0"/>
                <a:t>Sensors</a:t>
              </a:r>
            </a:p>
          </p:txBody>
        </p:sp>
      </p:grpSp>
      <p:sp>
        <p:nvSpPr>
          <p:cNvPr id="234" name="Freeform 7"/>
          <p:cNvSpPr>
            <a:spLocks/>
          </p:cNvSpPr>
          <p:nvPr/>
        </p:nvSpPr>
        <p:spPr bwMode="auto">
          <a:xfrm rot="13745020">
            <a:off x="2942707" y="873259"/>
            <a:ext cx="239161" cy="1645614"/>
          </a:xfrm>
          <a:custGeom>
            <a:avLst/>
            <a:gdLst>
              <a:gd name="T0" fmla="*/ 3 w 384"/>
              <a:gd name="T1" fmla="*/ 1680 h 1680"/>
              <a:gd name="T2" fmla="*/ 0 w 384"/>
              <a:gd name="T3" fmla="*/ 768 h 1680"/>
              <a:gd name="T4" fmla="*/ 7 w 384"/>
              <a:gd name="T5" fmla="*/ 816 h 1680"/>
              <a:gd name="T6" fmla="*/ 5 w 384"/>
              <a:gd name="T7" fmla="*/ 0 h 1680"/>
              <a:gd name="T8" fmla="*/ 12 w 384"/>
              <a:gd name="T9" fmla="*/ 960 h 1680"/>
              <a:gd name="T10" fmla="*/ 5 w 384"/>
              <a:gd name="T11" fmla="*/ 912 h 1680"/>
              <a:gd name="T12" fmla="*/ 3 w 384"/>
              <a:gd name="T13" fmla="*/ 1680 h 1680"/>
              <a:gd name="T14" fmla="*/ 0 60000 65536"/>
              <a:gd name="T15" fmla="*/ 0 60000 65536"/>
              <a:gd name="T16" fmla="*/ 0 60000 65536"/>
              <a:gd name="T17" fmla="*/ 0 60000 65536"/>
              <a:gd name="T18" fmla="*/ 0 60000 65536"/>
              <a:gd name="T19" fmla="*/ 0 60000 65536"/>
              <a:gd name="T20" fmla="*/ 0 60000 65536"/>
              <a:gd name="T21" fmla="*/ 0 w 384"/>
              <a:gd name="T22" fmla="*/ 0 h 1680"/>
              <a:gd name="T23" fmla="*/ 384 w 384"/>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680">
                <a:moveTo>
                  <a:pt x="96" y="1680"/>
                </a:moveTo>
                <a:lnTo>
                  <a:pt x="0" y="768"/>
                </a:lnTo>
                <a:lnTo>
                  <a:pt x="240" y="816"/>
                </a:lnTo>
                <a:lnTo>
                  <a:pt x="144" y="0"/>
                </a:lnTo>
                <a:lnTo>
                  <a:pt x="384" y="960"/>
                </a:lnTo>
                <a:lnTo>
                  <a:pt x="144" y="912"/>
                </a:lnTo>
                <a:lnTo>
                  <a:pt x="96" y="1680"/>
                </a:lnTo>
                <a:close/>
              </a:path>
            </a:pathLst>
          </a:custGeom>
          <a:solidFill>
            <a:schemeClr val="tx1"/>
          </a:solidFill>
          <a:ln w="9525">
            <a:solidFill>
              <a:schemeClr val="tx1"/>
            </a:solidFill>
            <a:round/>
            <a:headEnd/>
            <a:tailEnd/>
          </a:ln>
        </p:spPr>
        <p:txBody>
          <a:bodyPr wrap="none" anchor="ctr"/>
          <a:lstStyle/>
          <a:p>
            <a:endParaRPr lang="en-US"/>
          </a:p>
        </p:txBody>
      </p:sp>
      <p:sp>
        <p:nvSpPr>
          <p:cNvPr id="235" name="Text Box 8"/>
          <p:cNvSpPr txBox="1">
            <a:spLocks noChangeArrowheads="1"/>
          </p:cNvSpPr>
          <p:nvPr/>
        </p:nvSpPr>
        <p:spPr bwMode="auto">
          <a:xfrm rot="2603612">
            <a:off x="4547323" y="1193038"/>
            <a:ext cx="1456890" cy="507831"/>
          </a:xfrm>
          <a:prstGeom prst="rect">
            <a:avLst/>
          </a:prstGeom>
          <a:noFill/>
          <a:ln w="9525">
            <a:noFill/>
            <a:miter lim="800000"/>
            <a:headEnd/>
            <a:tailEnd/>
          </a:ln>
        </p:spPr>
        <p:txBody>
          <a:bodyPr wrap="square">
            <a:spAutoFit/>
          </a:bodyPr>
          <a:lstStyle/>
          <a:p>
            <a:pPr algn="ctr"/>
            <a:r>
              <a:rPr lang="en-US" sz="900" dirty="0" smtClean="0"/>
              <a:t>Instantaneous Transmission to State Data Center</a:t>
            </a:r>
            <a:endParaRPr lang="en-US" sz="900" dirty="0"/>
          </a:p>
        </p:txBody>
      </p:sp>
      <p:pic>
        <p:nvPicPr>
          <p:cNvPr id="44037" name="Picture 5" descr="C:\Users\akbansal\Desktop\fotos of instruments\Maharashtra\SAM_1299.JPG"/>
          <p:cNvPicPr>
            <a:picLocks noChangeAspect="1" noChangeArrowheads="1"/>
          </p:cNvPicPr>
          <p:nvPr/>
        </p:nvPicPr>
        <p:blipFill>
          <a:blip r:embed="rId5" cstate="print"/>
          <a:srcRect/>
          <a:stretch>
            <a:fillRect/>
          </a:stretch>
        </p:blipFill>
        <p:spPr bwMode="auto">
          <a:xfrm>
            <a:off x="5791200" y="1600200"/>
            <a:ext cx="1854200" cy="1390650"/>
          </a:xfrm>
          <a:prstGeom prst="rect">
            <a:avLst/>
          </a:prstGeom>
          <a:noFill/>
        </p:spPr>
      </p:pic>
      <p:sp>
        <p:nvSpPr>
          <p:cNvPr id="241" name="Text Box 5"/>
          <p:cNvSpPr txBox="1">
            <a:spLocks noChangeArrowheads="1"/>
          </p:cNvSpPr>
          <p:nvPr/>
        </p:nvSpPr>
        <p:spPr bwMode="auto">
          <a:xfrm>
            <a:off x="5638800" y="2971801"/>
            <a:ext cx="2031325" cy="369332"/>
          </a:xfrm>
          <a:prstGeom prst="rect">
            <a:avLst/>
          </a:prstGeom>
          <a:noFill/>
          <a:ln w="9525">
            <a:noFill/>
            <a:miter lim="800000"/>
            <a:headEnd/>
            <a:tailEnd/>
          </a:ln>
        </p:spPr>
        <p:txBody>
          <a:bodyPr wrap="square">
            <a:spAutoFit/>
          </a:bodyPr>
          <a:lstStyle/>
          <a:p>
            <a:r>
              <a:rPr lang="en-US" dirty="0" smtClean="0"/>
              <a:t>State Data Center</a:t>
            </a:r>
            <a:endParaRPr lang="en-US" dirty="0"/>
          </a:p>
        </p:txBody>
      </p:sp>
      <p:sp>
        <p:nvSpPr>
          <p:cNvPr id="242" name="Text Box 2"/>
          <p:cNvSpPr txBox="1">
            <a:spLocks noChangeArrowheads="1"/>
          </p:cNvSpPr>
          <p:nvPr/>
        </p:nvSpPr>
        <p:spPr bwMode="auto">
          <a:xfrm>
            <a:off x="7239000" y="4038600"/>
            <a:ext cx="130492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dirty="0">
                <a:solidFill>
                  <a:srgbClr val="548DD4"/>
                </a:solidFill>
                <a:effectLst/>
                <a:latin typeface="Calibri"/>
                <a:ea typeface="Calibri"/>
                <a:cs typeface="Mangal"/>
              </a:rPr>
              <a:t>Server with </a:t>
            </a:r>
            <a:r>
              <a:rPr lang="en-US" sz="1200" b="1" dirty="0" err="1">
                <a:solidFill>
                  <a:srgbClr val="548DD4"/>
                </a:solidFill>
                <a:effectLst/>
                <a:latin typeface="Calibri"/>
                <a:ea typeface="Calibri"/>
                <a:cs typeface="Mangal"/>
              </a:rPr>
              <a:t>eSWIS</a:t>
            </a:r>
            <a:r>
              <a:rPr lang="en-US" sz="1200" b="1" dirty="0">
                <a:solidFill>
                  <a:srgbClr val="548DD4"/>
                </a:solidFill>
                <a:effectLst/>
                <a:latin typeface="Calibri"/>
                <a:ea typeface="Calibri"/>
                <a:cs typeface="Mangal"/>
              </a:rPr>
              <a:t> software</a:t>
            </a:r>
            <a:endParaRPr lang="en-US" sz="1100" dirty="0">
              <a:effectLst/>
              <a:latin typeface="Calibri"/>
              <a:ea typeface="Calibri"/>
              <a:cs typeface="Mangal"/>
            </a:endParaRPr>
          </a:p>
        </p:txBody>
      </p:sp>
      <p:sp>
        <p:nvSpPr>
          <p:cNvPr id="243" name="Cloud Callout 242"/>
          <p:cNvSpPr/>
          <p:nvPr/>
        </p:nvSpPr>
        <p:spPr>
          <a:xfrm>
            <a:off x="7391400" y="4876800"/>
            <a:ext cx="1066800" cy="723900"/>
          </a:xfrm>
          <a:prstGeom prst="cloudCallou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solidFill>
                  <a:srgbClr val="548DD4"/>
                </a:solidFill>
                <a:effectLst/>
                <a:ea typeface="Calibri"/>
                <a:cs typeface="Mangal"/>
              </a:rPr>
              <a:t>Cloud server</a:t>
            </a:r>
            <a:endParaRPr lang="en-US" sz="1100">
              <a:effectLst/>
              <a:ea typeface="Calibri"/>
              <a:cs typeface="Mangal"/>
            </a:endParaRPr>
          </a:p>
        </p:txBody>
      </p:sp>
      <p:cxnSp>
        <p:nvCxnSpPr>
          <p:cNvPr id="244" name="Straight Arrow Connector 243"/>
          <p:cNvCxnSpPr/>
          <p:nvPr/>
        </p:nvCxnSpPr>
        <p:spPr>
          <a:xfrm>
            <a:off x="7315200" y="3352800"/>
            <a:ext cx="0" cy="628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5" name="Straight Arrow Connector 244"/>
          <p:cNvCxnSpPr>
            <a:endCxn id="243" idx="3"/>
          </p:cNvCxnSpPr>
          <p:nvPr/>
        </p:nvCxnSpPr>
        <p:spPr>
          <a:xfrm>
            <a:off x="7924800" y="4572000"/>
            <a:ext cx="0" cy="346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7" name="Text Box 2"/>
          <p:cNvSpPr txBox="1">
            <a:spLocks noChangeArrowheads="1"/>
          </p:cNvSpPr>
          <p:nvPr/>
        </p:nvSpPr>
        <p:spPr bwMode="auto">
          <a:xfrm>
            <a:off x="6019800" y="5029200"/>
            <a:ext cx="74295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a:solidFill>
                  <a:srgbClr val="548DD4"/>
                </a:solidFill>
                <a:effectLst/>
                <a:latin typeface="Calibri"/>
                <a:ea typeface="Calibri"/>
                <a:cs typeface="Mangal"/>
              </a:rPr>
              <a:t>Backup Server</a:t>
            </a:r>
            <a:endParaRPr lang="en-US" sz="1100">
              <a:effectLst/>
              <a:latin typeface="Calibri"/>
              <a:ea typeface="Calibri"/>
              <a:cs typeface="Mangal"/>
            </a:endParaRPr>
          </a:p>
        </p:txBody>
      </p:sp>
      <p:cxnSp>
        <p:nvCxnSpPr>
          <p:cNvPr id="248" name="Straight Arrow Connector 247"/>
          <p:cNvCxnSpPr/>
          <p:nvPr/>
        </p:nvCxnSpPr>
        <p:spPr>
          <a:xfrm>
            <a:off x="6781800" y="5257800"/>
            <a:ext cx="619125"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49" name="Text Box 2"/>
          <p:cNvSpPr txBox="1">
            <a:spLocks noChangeArrowheads="1"/>
          </p:cNvSpPr>
          <p:nvPr/>
        </p:nvSpPr>
        <p:spPr bwMode="auto">
          <a:xfrm>
            <a:off x="5867400" y="4038600"/>
            <a:ext cx="74295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b="1" dirty="0" smtClean="0">
                <a:solidFill>
                  <a:srgbClr val="548DD4"/>
                </a:solidFill>
                <a:effectLst/>
                <a:latin typeface="Calibri"/>
                <a:ea typeface="Calibri"/>
                <a:cs typeface="Mangal"/>
              </a:rPr>
              <a:t>Other Data</a:t>
            </a:r>
            <a:endParaRPr lang="en-US" sz="1100" dirty="0">
              <a:effectLst/>
              <a:latin typeface="Calibri"/>
              <a:ea typeface="Calibri"/>
              <a:cs typeface="Mangal"/>
            </a:endParaRPr>
          </a:p>
        </p:txBody>
      </p:sp>
      <p:cxnSp>
        <p:nvCxnSpPr>
          <p:cNvPr id="250" name="Straight Arrow Connector 249"/>
          <p:cNvCxnSpPr>
            <a:stCxn id="249" idx="3"/>
            <a:endCxn id="242" idx="1"/>
          </p:cNvCxnSpPr>
          <p:nvPr/>
        </p:nvCxnSpPr>
        <p:spPr>
          <a:xfrm>
            <a:off x="6610350" y="4286250"/>
            <a:ext cx="628650" cy="142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4" name="Subtitle 2"/>
          <p:cNvSpPr txBox="1">
            <a:spLocks/>
          </p:cNvSpPr>
          <p:nvPr/>
        </p:nvSpPr>
        <p:spPr>
          <a:xfrm>
            <a:off x="-14473" y="-25401"/>
            <a:ext cx="6400800" cy="7874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Data flow using GSM</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56" name="Picture 60"/>
          <p:cNvPicPr>
            <a:picLocks noChangeAspect="1" noChangeArrowheads="1"/>
          </p:cNvPicPr>
          <p:nvPr/>
        </p:nvPicPr>
        <p:blipFill>
          <a:blip r:embed="rId6" cstate="print"/>
          <a:srcRect/>
          <a:stretch>
            <a:fillRect/>
          </a:stretch>
        </p:blipFill>
        <p:spPr bwMode="auto">
          <a:xfrm>
            <a:off x="3733800" y="838200"/>
            <a:ext cx="273050" cy="762000"/>
          </a:xfrm>
          <a:prstGeom prst="rect">
            <a:avLst/>
          </a:prstGeom>
          <a:noFill/>
          <a:ln w="9525">
            <a:noFill/>
            <a:round/>
            <a:headEnd/>
            <a:tailEnd/>
          </a:ln>
          <a:effectLst/>
        </p:spPr>
      </p:pic>
      <p:sp>
        <p:nvSpPr>
          <p:cNvPr id="257" name="Freeform 63"/>
          <p:cNvSpPr>
            <a:spLocks/>
          </p:cNvSpPr>
          <p:nvPr/>
        </p:nvSpPr>
        <p:spPr bwMode="auto">
          <a:xfrm rot="7730389">
            <a:off x="4719351" y="865317"/>
            <a:ext cx="464178" cy="1970179"/>
          </a:xfrm>
          <a:custGeom>
            <a:avLst/>
            <a:gdLst>
              <a:gd name="T0" fmla="*/ 0 w 384"/>
              <a:gd name="T1" fmla="*/ 218 h 1680"/>
              <a:gd name="T2" fmla="*/ 0 w 384"/>
              <a:gd name="T3" fmla="*/ 100 h 1680"/>
              <a:gd name="T4" fmla="*/ 0 w 384"/>
              <a:gd name="T5" fmla="*/ 106 h 1680"/>
              <a:gd name="T6" fmla="*/ 0 w 384"/>
              <a:gd name="T7" fmla="*/ 0 h 1680"/>
              <a:gd name="T8" fmla="*/ 0 w 384"/>
              <a:gd name="T9" fmla="*/ 124 h 1680"/>
              <a:gd name="T10" fmla="*/ 0 w 384"/>
              <a:gd name="T11" fmla="*/ 118 h 1680"/>
              <a:gd name="T12" fmla="*/ 0 w 384"/>
              <a:gd name="T13" fmla="*/ 218 h 1680"/>
              <a:gd name="T14" fmla="*/ 0 60000 65536"/>
              <a:gd name="T15" fmla="*/ 0 60000 65536"/>
              <a:gd name="T16" fmla="*/ 0 60000 65536"/>
              <a:gd name="T17" fmla="*/ 0 60000 65536"/>
              <a:gd name="T18" fmla="*/ 0 60000 65536"/>
              <a:gd name="T19" fmla="*/ 0 60000 65536"/>
              <a:gd name="T20" fmla="*/ 0 60000 65536"/>
              <a:gd name="T21" fmla="*/ 0 w 384"/>
              <a:gd name="T22" fmla="*/ 0 h 1680"/>
              <a:gd name="T23" fmla="*/ 384 w 384"/>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680">
                <a:moveTo>
                  <a:pt x="96" y="1680"/>
                </a:moveTo>
                <a:lnTo>
                  <a:pt x="0" y="768"/>
                </a:lnTo>
                <a:lnTo>
                  <a:pt x="240" y="816"/>
                </a:lnTo>
                <a:lnTo>
                  <a:pt x="144" y="0"/>
                </a:lnTo>
                <a:lnTo>
                  <a:pt x="384" y="960"/>
                </a:lnTo>
                <a:lnTo>
                  <a:pt x="144" y="912"/>
                </a:lnTo>
                <a:lnTo>
                  <a:pt x="96" y="1680"/>
                </a:lnTo>
                <a:close/>
              </a:path>
            </a:pathLst>
          </a:custGeom>
          <a:solidFill>
            <a:schemeClr val="tx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xmlns="" val="1477184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2400"/>
            <a:ext cx="7772400" cy="838200"/>
          </a:xfrm>
        </p:spPr>
        <p:txBody>
          <a:bodyPr/>
          <a:lstStyle/>
          <a:p>
            <a:pPr eaLnBrk="1" hangingPunct="1"/>
            <a:r>
              <a:rPr lang="en-US" dirty="0" smtClean="0"/>
              <a:t>India-WRIS/NWIC</a:t>
            </a:r>
          </a:p>
        </p:txBody>
      </p:sp>
      <p:pic>
        <p:nvPicPr>
          <p:cNvPr id="2052"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15100" t="9409" r="16055" b="2844"/>
          <a:stretch>
            <a:fillRect/>
          </a:stretch>
        </p:blipFill>
        <p:spPr bwMode="auto">
          <a:xfrm>
            <a:off x="76200" y="685800"/>
            <a:ext cx="7239000" cy="4786442"/>
          </a:xfrm>
          <a:prstGeom prst="rect">
            <a:avLst/>
          </a:prstGeom>
          <a:noFill/>
          <a:ln w="3175" algn="ctr">
            <a:solidFill>
              <a:srgbClr val="D9D9D9"/>
            </a:solidFill>
            <a:round/>
            <a:headEnd/>
            <a:tailEnd/>
          </a:ln>
          <a:extLst>
            <a:ext uri="{909E8E84-426E-40DD-AFC4-6F175D3DCCD1}">
              <a14:hiddenFill xmlns:a14="http://schemas.microsoft.com/office/drawing/2010/main" xmlns="">
                <a:solidFill>
                  <a:srgbClr val="FFFFFF"/>
                </a:solidFill>
              </a14:hiddenFill>
            </a:ext>
          </a:extLst>
        </p:spPr>
      </p:pic>
      <p:sp>
        <p:nvSpPr>
          <p:cNvPr id="2053" name="AutoShape 7"/>
          <p:cNvSpPr>
            <a:spLocks noChangeArrowheads="1"/>
          </p:cNvSpPr>
          <p:nvPr/>
        </p:nvSpPr>
        <p:spPr bwMode="auto">
          <a:xfrm>
            <a:off x="3810000" y="3032166"/>
            <a:ext cx="419100" cy="152400"/>
          </a:xfrm>
          <a:prstGeom prst="righ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0" y="5410200"/>
            <a:ext cx="8153400" cy="1323439"/>
          </a:xfrm>
          <a:prstGeom prst="rect">
            <a:avLst/>
          </a:prstGeom>
          <a:noFill/>
        </p:spPr>
        <p:txBody>
          <a:bodyPr wrap="square" rtlCol="0">
            <a:spAutoFit/>
          </a:bodyPr>
          <a:lstStyle/>
          <a:p>
            <a:pPr marL="285750" indent="-285750">
              <a:buFont typeface="Arial" pitchFamily="34" charset="0"/>
              <a:buChar char="•"/>
            </a:pPr>
            <a:r>
              <a:rPr lang="en-US" sz="2000" b="1" dirty="0" smtClean="0"/>
              <a:t>Creation of State Nodes of India-WRIS</a:t>
            </a:r>
          </a:p>
          <a:p>
            <a:pPr marL="285750" indent="-285750">
              <a:buFont typeface="Arial" pitchFamily="34" charset="0"/>
              <a:buChar char="•"/>
            </a:pPr>
            <a:r>
              <a:rPr lang="en-US" sz="2000" b="1" dirty="0" smtClean="0"/>
              <a:t>Development of Web Services</a:t>
            </a:r>
          </a:p>
          <a:p>
            <a:pPr marL="285750" indent="-285750">
              <a:buFont typeface="Arial" pitchFamily="34" charset="0"/>
              <a:buChar char="•"/>
            </a:pPr>
            <a:r>
              <a:rPr lang="en-US" sz="2000" b="1" dirty="0" smtClean="0"/>
              <a:t>Support for creation of State-WRIS</a:t>
            </a:r>
          </a:p>
          <a:p>
            <a:pPr marL="285750" indent="-285750">
              <a:buFont typeface="Arial" pitchFamily="34" charset="0"/>
              <a:buChar char="•"/>
            </a:pPr>
            <a:r>
              <a:rPr lang="en-US" sz="2000" b="1" dirty="0" smtClean="0"/>
              <a:t>Linkages of various models/outputs</a:t>
            </a:r>
            <a:endParaRPr lang="en-US" sz="2000" b="1" dirty="0"/>
          </a:p>
        </p:txBody>
      </p:sp>
    </p:spTree>
    <p:extLst>
      <p:ext uri="{BB962C8B-B14F-4D97-AF65-F5344CB8AC3E}">
        <p14:creationId xmlns:p14="http://schemas.microsoft.com/office/powerpoint/2010/main" xmlns="" val="3534415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dirty="0">
                <a:solidFill>
                  <a:srgbClr val="0070C0"/>
                </a:solidFill>
              </a:rPr>
              <a:t>Development of Regional Models </a:t>
            </a:r>
            <a:r>
              <a:rPr lang="en-IN" sz="2400" b="1" dirty="0">
                <a:solidFill>
                  <a:srgbClr val="0070C0"/>
                </a:solidFill>
              </a:rPr>
              <a:t>for water </a:t>
            </a:r>
            <a:r>
              <a:rPr lang="en-IN" sz="2400" b="1" dirty="0" smtClean="0">
                <a:solidFill>
                  <a:srgbClr val="0070C0"/>
                </a:solidFill>
              </a:rPr>
              <a:t>availability</a:t>
            </a:r>
            <a:endParaRPr lang="en-IN" sz="2400"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228367928"/>
              </p:ext>
            </p:extLst>
          </p:nvPr>
        </p:nvGraphicFramePr>
        <p:xfrm>
          <a:off x="204502" y="1828800"/>
          <a:ext cx="8608325" cy="3962610"/>
        </p:xfrm>
        <a:graphic>
          <a:graphicData uri="http://schemas.openxmlformats.org/drawingml/2006/table">
            <a:tbl>
              <a:tblPr firstRow="1" firstCol="1" bandRow="1">
                <a:tableStyleId>{7DF18680-E054-41AD-8BC1-D1AEF772440D}</a:tableStyleId>
              </a:tblPr>
              <a:tblGrid>
                <a:gridCol w="594611"/>
                <a:gridCol w="3892099"/>
                <a:gridCol w="552002"/>
                <a:gridCol w="3569613"/>
              </a:tblGrid>
              <a:tr h="722418">
                <a:tc>
                  <a:txBody>
                    <a:bodyPr/>
                    <a:lstStyle/>
                    <a:p>
                      <a:pPr marL="7938" indent="-7938" algn="just" defTabSz="914400" rtl="0" eaLnBrk="1" latinLnBrk="0" hangingPunct="1">
                        <a:lnSpc>
                          <a:spcPct val="115000"/>
                        </a:lnSpc>
                        <a:spcAft>
                          <a:spcPts val="0"/>
                        </a:spcAft>
                      </a:pPr>
                      <a:r>
                        <a:rPr lang="en-US" sz="2000" kern="1200" dirty="0">
                          <a:effectLst/>
                        </a:rPr>
                        <a:t>SN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Basin/Regions</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SN</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Basin/Regions</a:t>
                      </a:r>
                      <a:endParaRPr lang="en-US" sz="2000" kern="1200">
                        <a:solidFill>
                          <a:schemeClr val="dk1"/>
                        </a:solidFill>
                        <a:effectLst/>
                        <a:latin typeface="+mn-lt"/>
                        <a:ea typeface="+mn-ea"/>
                        <a:cs typeface="+mn-cs"/>
                      </a:endParaRPr>
                    </a:p>
                  </a:txBody>
                  <a:tcPr marL="68580" marR="68580" marT="0" marB="0"/>
                </a:tc>
              </a:tr>
              <a:tr h="350310">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1</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Ravi and Beas</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6</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Narmada</a:t>
                      </a:r>
                      <a:endParaRPr lang="en-US" sz="2000" kern="1200">
                        <a:solidFill>
                          <a:schemeClr val="dk1"/>
                        </a:solidFill>
                        <a:effectLst/>
                        <a:latin typeface="+mn-lt"/>
                        <a:ea typeface="+mn-ea"/>
                        <a:cs typeface="+mn-cs"/>
                      </a:endParaRPr>
                    </a:p>
                  </a:txBody>
                  <a:tcPr marL="68580" marR="68580" marT="0" marB="0"/>
                </a:tc>
              </a:tr>
              <a:tr h="722418">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2</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err="1" smtClean="0">
                          <a:effectLst/>
                        </a:rPr>
                        <a:t>Brahamputra</a:t>
                      </a:r>
                      <a:r>
                        <a:rPr lang="en-US" sz="2000" kern="1200" dirty="0" smtClean="0">
                          <a:effectLst/>
                        </a:rPr>
                        <a:t> </a:t>
                      </a:r>
                      <a:r>
                        <a:rPr lang="en-US" sz="2000" kern="1200" dirty="0">
                          <a:effectLst/>
                        </a:rPr>
                        <a:t>(</a:t>
                      </a:r>
                      <a:r>
                        <a:rPr lang="en-US" sz="2000" kern="1200" dirty="0" err="1">
                          <a:effectLst/>
                        </a:rPr>
                        <a:t>Teesta</a:t>
                      </a:r>
                      <a:r>
                        <a:rPr lang="en-US" sz="2000" kern="1200" dirty="0">
                          <a:effectLst/>
                        </a:rPr>
                        <a:t>, </a:t>
                      </a:r>
                      <a:r>
                        <a:rPr lang="en-US" sz="2000" kern="1200" dirty="0" err="1">
                          <a:effectLst/>
                        </a:rPr>
                        <a:t>Subansiri</a:t>
                      </a:r>
                      <a:r>
                        <a:rPr lang="en-US" sz="2000" kern="1200" dirty="0">
                          <a:effectLst/>
                        </a:rPr>
                        <a:t> and </a:t>
                      </a:r>
                      <a:r>
                        <a:rPr lang="en-US" sz="2000" kern="1200" dirty="0" err="1">
                          <a:effectLst/>
                        </a:rPr>
                        <a:t>Debang</a:t>
                      </a:r>
                      <a:r>
                        <a:rPr lang="en-US" sz="2000" kern="1200" dirty="0">
                          <a:effectLst/>
                        </a:rPr>
                        <a:t> sub-basins)</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7</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Mahi and Kuch &amp; Saurashtra</a:t>
                      </a:r>
                      <a:endParaRPr lang="en-US" sz="2000" kern="1200">
                        <a:solidFill>
                          <a:schemeClr val="dk1"/>
                        </a:solidFill>
                        <a:effectLst/>
                        <a:latin typeface="+mn-lt"/>
                        <a:ea typeface="+mn-ea"/>
                        <a:cs typeface="+mn-cs"/>
                      </a:endParaRPr>
                    </a:p>
                  </a:txBody>
                  <a:tcPr marL="68580" marR="68580" marT="0" marB="0"/>
                </a:tc>
              </a:tr>
              <a:tr h="722418">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3</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Mahanadi</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8</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Subernrekha, Brahimini &amp; Baitarni</a:t>
                      </a:r>
                      <a:endParaRPr lang="en-US" sz="2000" kern="1200">
                        <a:solidFill>
                          <a:schemeClr val="dk1"/>
                        </a:solidFill>
                        <a:effectLst/>
                        <a:latin typeface="+mn-lt"/>
                        <a:ea typeface="+mn-ea"/>
                        <a:cs typeface="+mn-cs"/>
                      </a:endParaRPr>
                    </a:p>
                  </a:txBody>
                  <a:tcPr marL="68580" marR="68580" marT="0" marB="0"/>
                </a:tc>
              </a:tr>
              <a:tr h="722418">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4</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Krishna</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9</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Three sub-basin of West flowing rivers</a:t>
                      </a:r>
                      <a:endParaRPr lang="en-US" sz="2000" kern="1200" dirty="0">
                        <a:solidFill>
                          <a:schemeClr val="dk1"/>
                        </a:solidFill>
                        <a:effectLst/>
                        <a:latin typeface="+mn-lt"/>
                        <a:ea typeface="+mn-ea"/>
                        <a:cs typeface="+mn-cs"/>
                      </a:endParaRPr>
                    </a:p>
                  </a:txBody>
                  <a:tcPr marL="68580" marR="68580" marT="0" marB="0"/>
                </a:tc>
              </a:tr>
              <a:tr h="722418">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5</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Kaveri, Pennar, Palar &amp; other East flowing Rivers</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10</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A&amp;N Islands and Lakshadweep</a:t>
                      </a:r>
                      <a:endParaRPr lang="en-US" sz="2000" kern="1200" dirty="0">
                        <a:solidFill>
                          <a:schemeClr val="dk1"/>
                        </a:solidFill>
                        <a:effectLst/>
                        <a:latin typeface="+mn-lt"/>
                        <a:ea typeface="+mn-ea"/>
                        <a:cs typeface="+mn-cs"/>
                      </a:endParaRPr>
                    </a:p>
                  </a:txBody>
                  <a:tcPr marL="68580" marR="68580" marT="0" marB="0"/>
                </a:tc>
              </a:tr>
            </a:tbl>
          </a:graphicData>
        </a:graphic>
      </p:graphicFrame>
      <p:sp>
        <p:nvSpPr>
          <p:cNvPr id="2" name="Rectangle 1"/>
          <p:cNvSpPr/>
          <p:nvPr/>
        </p:nvSpPr>
        <p:spPr>
          <a:xfrm>
            <a:off x="25730" y="896034"/>
            <a:ext cx="8965870" cy="646331"/>
          </a:xfrm>
          <a:prstGeom prst="rect">
            <a:avLst/>
          </a:prstGeom>
        </p:spPr>
        <p:txBody>
          <a:bodyPr wrap="square">
            <a:spAutoFit/>
          </a:bodyPr>
          <a:lstStyle/>
          <a:p>
            <a:pPr algn="just">
              <a:buNone/>
            </a:pPr>
            <a:r>
              <a:rPr lang="en-US" b="1" dirty="0" smtClean="0">
                <a:solidFill>
                  <a:srgbClr val="0070C0"/>
                </a:solidFill>
                <a:latin typeface="Arial" pitchFamily="34" charset="0"/>
                <a:cs typeface="Arial" pitchFamily="34" charset="0"/>
              </a:rPr>
              <a:t>For assessment </a:t>
            </a:r>
            <a:r>
              <a:rPr lang="en-US" b="1" dirty="0">
                <a:solidFill>
                  <a:srgbClr val="0070C0"/>
                </a:solidFill>
                <a:latin typeface="Arial" pitchFamily="34" charset="0"/>
                <a:cs typeface="Arial" pitchFamily="34" charset="0"/>
              </a:rPr>
              <a:t>of Monthly/ Annual yield series for </a:t>
            </a:r>
            <a:r>
              <a:rPr lang="en-US" b="1" dirty="0" err="1">
                <a:solidFill>
                  <a:srgbClr val="0070C0"/>
                </a:solidFill>
                <a:latin typeface="Arial" pitchFamily="34" charset="0"/>
                <a:cs typeface="Arial" pitchFamily="34" charset="0"/>
              </a:rPr>
              <a:t>ungauged</a:t>
            </a:r>
            <a:r>
              <a:rPr lang="en-US" b="1" dirty="0">
                <a:solidFill>
                  <a:srgbClr val="0070C0"/>
                </a:solidFill>
                <a:latin typeface="Arial" pitchFamily="34" charset="0"/>
                <a:cs typeface="Arial" pitchFamily="34" charset="0"/>
              </a:rPr>
              <a:t> catchments using basic meteorological &amp; geographical characteristics of the region. </a:t>
            </a:r>
            <a:endParaRPr lang="en-US" b="1" dirty="0">
              <a:solidFill>
                <a:srgbClr val="0070C0"/>
              </a:solidFill>
            </a:endParaRPr>
          </a:p>
        </p:txBody>
      </p:sp>
    </p:spTree>
    <p:extLst>
      <p:ext uri="{BB962C8B-B14F-4D97-AF65-F5344CB8AC3E}">
        <p14:creationId xmlns:p14="http://schemas.microsoft.com/office/powerpoint/2010/main" xmlns="" val="1657239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dirty="0">
                <a:solidFill>
                  <a:srgbClr val="0070C0"/>
                </a:solidFill>
              </a:rPr>
              <a:t>Development of Regional Models </a:t>
            </a:r>
            <a:r>
              <a:rPr lang="en-IN" sz="2400" b="1" dirty="0">
                <a:solidFill>
                  <a:srgbClr val="0070C0"/>
                </a:solidFill>
              </a:rPr>
              <a:t>for water </a:t>
            </a:r>
            <a:r>
              <a:rPr lang="en-IN" sz="2400" b="1" dirty="0" smtClean="0">
                <a:solidFill>
                  <a:srgbClr val="0070C0"/>
                </a:solidFill>
              </a:rPr>
              <a:t>availability</a:t>
            </a:r>
            <a:endParaRPr lang="en-IN" sz="2400" dirty="0">
              <a:solidFill>
                <a:srgbClr val="0070C0"/>
              </a:solidFill>
            </a:endParaRPr>
          </a:p>
        </p:txBody>
      </p:sp>
      <p:sp>
        <p:nvSpPr>
          <p:cNvPr id="6" name="Content Placeholder 2"/>
          <p:cNvSpPr>
            <a:spLocks noGrp="1"/>
          </p:cNvSpPr>
          <p:nvPr>
            <p:ph idx="1"/>
          </p:nvPr>
        </p:nvSpPr>
        <p:spPr>
          <a:xfrm>
            <a:off x="0" y="762000"/>
            <a:ext cx="9144000" cy="5562600"/>
          </a:xfrm>
        </p:spPr>
        <p:txBody>
          <a:bodyPr>
            <a:normAutofit/>
          </a:bodyPr>
          <a:lstStyle/>
          <a:p>
            <a:pPr algn="just">
              <a:buNone/>
            </a:pPr>
            <a:r>
              <a:rPr lang="en-US" dirty="0" smtClean="0"/>
              <a:t>Scope of work:</a:t>
            </a:r>
          </a:p>
          <a:p>
            <a:pPr algn="just"/>
            <a:r>
              <a:rPr lang="en-US" dirty="0" smtClean="0"/>
              <a:t>Establishment of Distributed hydrological model for the  basin after calibration and validation</a:t>
            </a:r>
          </a:p>
          <a:p>
            <a:pPr lvl="1" algn="just"/>
            <a:r>
              <a:rPr lang="en-US" dirty="0" smtClean="0"/>
              <a:t>Identify the dependent parameters for assessing yield series Climate parameters-monthly precipitation, monthly temperature, mean annual rainfall/snowfall etc</a:t>
            </a:r>
          </a:p>
          <a:p>
            <a:pPr lvl="1" algn="just"/>
            <a:r>
              <a:rPr lang="en-US" dirty="0" smtClean="0"/>
              <a:t>Land use parameters- percent cropped area, forest area etc</a:t>
            </a:r>
          </a:p>
          <a:p>
            <a:pPr lvl="1" algn="just"/>
            <a:r>
              <a:rPr lang="en-US" dirty="0" smtClean="0"/>
              <a:t>Basin characteristics- watershed area, relief </a:t>
            </a:r>
            <a:r>
              <a:rPr lang="en-US" dirty="0" err="1" smtClean="0"/>
              <a:t>etc</a:t>
            </a:r>
            <a:endParaRPr lang="en-US" dirty="0" smtClean="0"/>
          </a:p>
          <a:p>
            <a:pPr lvl="1" algn="just"/>
            <a:endParaRPr lang="en-US" dirty="0" smtClean="0"/>
          </a:p>
          <a:p>
            <a:pPr algn="just"/>
            <a:r>
              <a:rPr lang="en-US" dirty="0" smtClean="0"/>
              <a:t>Derive regression equations for assessing yield on monthly basis and monsoon period</a:t>
            </a:r>
          </a:p>
          <a:p>
            <a:pPr algn="just"/>
            <a:r>
              <a:rPr lang="en-US" dirty="0" smtClean="0"/>
              <a:t>Integrate the regression models with HDA-SW or other GUI platform</a:t>
            </a:r>
          </a:p>
          <a:p>
            <a:pPr algn="just"/>
            <a:r>
              <a:rPr lang="en-US" dirty="0" smtClean="0"/>
              <a:t>Prepare report including user manual and examples</a:t>
            </a:r>
          </a:p>
          <a:p>
            <a:pPr algn="just"/>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xmlns="" val="3654133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IN" sz="2200" b="1" dirty="0">
                <a:solidFill>
                  <a:srgbClr val="0070C0"/>
                </a:solidFill>
              </a:rPr>
              <a:t>Development of aquatic life assessment in major rivers of </a:t>
            </a:r>
            <a:r>
              <a:rPr lang="en-IN" sz="2200" b="1" dirty="0" smtClean="0">
                <a:solidFill>
                  <a:srgbClr val="0070C0"/>
                </a:solidFill>
              </a:rPr>
              <a:t>India</a:t>
            </a:r>
            <a:endParaRPr lang="en-IN" sz="22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96531914"/>
              </p:ext>
            </p:extLst>
          </p:nvPr>
        </p:nvGraphicFramePr>
        <p:xfrm>
          <a:off x="762000" y="2057400"/>
          <a:ext cx="7927075" cy="2895599"/>
        </p:xfrm>
        <a:graphic>
          <a:graphicData uri="http://schemas.openxmlformats.org/drawingml/2006/table">
            <a:tbl>
              <a:tblPr firstRow="1" firstCol="1" bandRow="1">
                <a:tableStyleId>{7DF18680-E054-41AD-8BC1-D1AEF772440D}</a:tableStyleId>
              </a:tblPr>
              <a:tblGrid>
                <a:gridCol w="547555"/>
                <a:gridCol w="3584084"/>
                <a:gridCol w="508317"/>
                <a:gridCol w="3287119"/>
              </a:tblGrid>
              <a:tr h="1179593">
                <a:tc>
                  <a:txBody>
                    <a:bodyPr/>
                    <a:lstStyle/>
                    <a:p>
                      <a:pPr marL="7938" indent="-7938" algn="just" defTabSz="914400" rtl="0" eaLnBrk="1" latinLnBrk="0" hangingPunct="1">
                        <a:lnSpc>
                          <a:spcPct val="115000"/>
                        </a:lnSpc>
                        <a:spcAft>
                          <a:spcPts val="0"/>
                        </a:spcAft>
                      </a:pPr>
                      <a:r>
                        <a:rPr lang="en-US" sz="2000" kern="1200" dirty="0">
                          <a:effectLst/>
                        </a:rPr>
                        <a:t>SN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Basin/Regions</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SN</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Basin/Regions</a:t>
                      </a:r>
                      <a:endParaRPr lang="en-US" sz="2000" kern="1200">
                        <a:solidFill>
                          <a:schemeClr val="dk1"/>
                        </a:solidFill>
                        <a:effectLst/>
                        <a:latin typeface="+mn-lt"/>
                        <a:ea typeface="+mn-ea"/>
                        <a:cs typeface="+mn-cs"/>
                      </a:endParaRPr>
                    </a:p>
                  </a:txBody>
                  <a:tcPr marL="68580" marR="68580" marT="0" marB="0"/>
                </a:tc>
              </a:tr>
              <a:tr h="572002">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1</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Satluj</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4</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Godavari</a:t>
                      </a:r>
                      <a:endParaRPr lang="en-US" sz="2000" kern="1200">
                        <a:solidFill>
                          <a:schemeClr val="dk1"/>
                        </a:solidFill>
                        <a:effectLst/>
                        <a:latin typeface="+mn-lt"/>
                        <a:ea typeface="+mn-ea"/>
                        <a:cs typeface="+mn-cs"/>
                      </a:endParaRPr>
                    </a:p>
                  </a:txBody>
                  <a:tcPr marL="68580" marR="68580" marT="0" marB="0"/>
                </a:tc>
              </a:tr>
              <a:tr h="572002">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2</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Narmada</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5</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West flowing rivers</a:t>
                      </a:r>
                      <a:endParaRPr lang="en-US" sz="2000" kern="1200">
                        <a:solidFill>
                          <a:schemeClr val="dk1"/>
                        </a:solidFill>
                        <a:effectLst/>
                        <a:latin typeface="+mn-lt"/>
                        <a:ea typeface="+mn-ea"/>
                        <a:cs typeface="+mn-cs"/>
                      </a:endParaRPr>
                    </a:p>
                  </a:txBody>
                  <a:tcPr marL="68580" marR="68580" marT="0" marB="0"/>
                </a:tc>
              </a:tr>
              <a:tr h="572002">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3</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Brahmaputra</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 </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 </a:t>
                      </a:r>
                      <a:endParaRPr lang="en-US" sz="2000" kern="1200" dirty="0">
                        <a:solidFill>
                          <a:schemeClr val="dk1"/>
                        </a:solidFill>
                        <a:effectLst/>
                        <a:latin typeface="+mn-lt"/>
                        <a:ea typeface="+mn-ea"/>
                        <a:cs typeface="+mn-cs"/>
                      </a:endParaRPr>
                    </a:p>
                  </a:txBody>
                  <a:tcPr marL="68580" marR="68580" marT="0" marB="0"/>
                </a:tc>
              </a:tr>
            </a:tbl>
          </a:graphicData>
        </a:graphic>
      </p:graphicFrame>
      <p:sp>
        <p:nvSpPr>
          <p:cNvPr id="2" name="Rectangle 1"/>
          <p:cNvSpPr/>
          <p:nvPr/>
        </p:nvSpPr>
        <p:spPr>
          <a:xfrm>
            <a:off x="152400" y="752196"/>
            <a:ext cx="8839200" cy="1015663"/>
          </a:xfrm>
          <a:prstGeom prst="rect">
            <a:avLst/>
          </a:prstGeom>
        </p:spPr>
        <p:txBody>
          <a:bodyPr wrap="square">
            <a:spAutoFit/>
          </a:bodyPr>
          <a:lstStyle/>
          <a:p>
            <a:pPr lvl="1" algn="just">
              <a:buFont typeface="Wingdings" pitchFamily="2" charset="2"/>
              <a:buChar char="Ø"/>
            </a:pPr>
            <a:r>
              <a:rPr lang="en-US" sz="2000" b="1" dirty="0" smtClean="0"/>
              <a:t> Mapping </a:t>
            </a:r>
            <a:r>
              <a:rPr lang="en-US" sz="2000" b="1" dirty="0"/>
              <a:t>of aquatic life of major rivers in the country</a:t>
            </a:r>
          </a:p>
          <a:p>
            <a:pPr lvl="1" algn="just">
              <a:buFont typeface="Wingdings" pitchFamily="2" charset="2"/>
              <a:buChar char="Ø"/>
            </a:pPr>
            <a:r>
              <a:rPr lang="en-US" sz="2000" b="1" dirty="0" smtClean="0"/>
              <a:t> Assessment </a:t>
            </a:r>
            <a:r>
              <a:rPr lang="en-US" sz="2000" b="1" dirty="0"/>
              <a:t>of habitat requirement i.e. depth, velocity top width</a:t>
            </a:r>
            <a:r>
              <a:rPr lang="en-US" sz="2000" b="1" dirty="0" smtClean="0"/>
              <a:t>,</a:t>
            </a:r>
          </a:p>
          <a:p>
            <a:pPr lvl="1" algn="just"/>
            <a:r>
              <a:rPr lang="en-US" sz="2000" b="1" dirty="0"/>
              <a:t> </a:t>
            </a:r>
            <a:r>
              <a:rPr lang="en-US" sz="2000" b="1" dirty="0" smtClean="0"/>
              <a:t>  Temperature</a:t>
            </a:r>
            <a:r>
              <a:rPr lang="en-US" sz="2000" b="1" dirty="0"/>
              <a:t>, water quality </a:t>
            </a:r>
            <a:r>
              <a:rPr lang="en-US" sz="2000" b="1" dirty="0" err="1"/>
              <a:t>etc</a:t>
            </a:r>
            <a:r>
              <a:rPr lang="en-US" sz="2000" b="1" dirty="0"/>
              <a:t> for survival of aquatic life.</a:t>
            </a:r>
          </a:p>
        </p:txBody>
      </p:sp>
    </p:spTree>
    <p:extLst>
      <p:ext uri="{BB962C8B-B14F-4D97-AF65-F5344CB8AC3E}">
        <p14:creationId xmlns:p14="http://schemas.microsoft.com/office/powerpoint/2010/main" xmlns="" val="2807789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823" y="-152400"/>
            <a:ext cx="9144000"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IN" sz="2000" b="1" dirty="0" smtClean="0">
                <a:solidFill>
                  <a:srgbClr val="0070C0"/>
                </a:solidFill>
              </a:rPr>
              <a:t>Physically </a:t>
            </a:r>
            <a:r>
              <a:rPr lang="en-IN" sz="2000" b="1" dirty="0">
                <a:solidFill>
                  <a:srgbClr val="0070C0"/>
                </a:solidFill>
              </a:rPr>
              <a:t>based mathematical modelling for sediment rate </a:t>
            </a:r>
            <a:r>
              <a:rPr lang="en-IN" sz="2000" b="1" dirty="0" smtClean="0">
                <a:solidFill>
                  <a:srgbClr val="0070C0"/>
                </a:solidFill>
              </a:rPr>
              <a:t>estimation </a:t>
            </a:r>
            <a:r>
              <a:rPr lang="en-IN" sz="2000" b="1" dirty="0">
                <a:solidFill>
                  <a:srgbClr val="0070C0"/>
                </a:solidFill>
              </a:rPr>
              <a:t>and sediment transport in the river </a:t>
            </a:r>
            <a:r>
              <a:rPr lang="en-IN" sz="2000" b="1" dirty="0" smtClean="0">
                <a:solidFill>
                  <a:srgbClr val="0070C0"/>
                </a:solidFill>
              </a:rPr>
              <a:t>basin</a:t>
            </a:r>
            <a:endParaRPr lang="en-IN" sz="20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42082797"/>
              </p:ext>
            </p:extLst>
          </p:nvPr>
        </p:nvGraphicFramePr>
        <p:xfrm>
          <a:off x="457200" y="1981200"/>
          <a:ext cx="7927076" cy="3154169"/>
        </p:xfrm>
        <a:graphic>
          <a:graphicData uri="http://schemas.openxmlformats.org/drawingml/2006/table">
            <a:tbl>
              <a:tblPr firstRow="1" firstCol="1" bandRow="1">
                <a:tableStyleId>{7DF18680-E054-41AD-8BC1-D1AEF772440D}</a:tableStyleId>
              </a:tblPr>
              <a:tblGrid>
                <a:gridCol w="547556"/>
                <a:gridCol w="3584084"/>
                <a:gridCol w="508317"/>
                <a:gridCol w="3287119"/>
              </a:tblGrid>
              <a:tr h="691947">
                <a:tc>
                  <a:txBody>
                    <a:bodyPr/>
                    <a:lstStyle/>
                    <a:p>
                      <a:pPr marL="7938" indent="-7938" algn="just" defTabSz="914400" rtl="0" eaLnBrk="1" latinLnBrk="0" hangingPunct="1">
                        <a:lnSpc>
                          <a:spcPct val="115000"/>
                        </a:lnSpc>
                        <a:spcAft>
                          <a:spcPts val="0"/>
                        </a:spcAft>
                      </a:pPr>
                      <a:r>
                        <a:rPr lang="en-US" sz="2000" kern="1200" dirty="0">
                          <a:effectLst/>
                        </a:rPr>
                        <a:t>SN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Basin/Regions</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SN</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Basin/Regions</a:t>
                      </a:r>
                      <a:endParaRPr lang="en-US" sz="2000" kern="1200">
                        <a:solidFill>
                          <a:schemeClr val="dk1"/>
                        </a:solidFill>
                        <a:effectLst/>
                        <a:latin typeface="+mn-lt"/>
                        <a:ea typeface="+mn-ea"/>
                        <a:cs typeface="+mn-cs"/>
                      </a:endParaRPr>
                    </a:p>
                  </a:txBody>
                  <a:tcPr marL="68580" marR="68580" marT="0" marB="0"/>
                </a:tc>
              </a:tr>
              <a:tr h="1761182">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1</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Ramganga Basin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4</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Three sub-basin of West flowing rivers</a:t>
                      </a:r>
                    </a:p>
                    <a:p>
                      <a:pPr marL="7938" lvl="0" indent="-7938" algn="just" defTabSz="914400" rtl="0" eaLnBrk="1" latinLnBrk="0" hangingPunct="1">
                        <a:lnSpc>
                          <a:spcPct val="115000"/>
                        </a:lnSpc>
                        <a:spcAft>
                          <a:spcPts val="0"/>
                        </a:spcAft>
                        <a:buFont typeface="Symbol"/>
                        <a:buChar char=""/>
                      </a:pPr>
                      <a:r>
                        <a:rPr lang="en-US" sz="2000" kern="1200" dirty="0">
                          <a:effectLst/>
                        </a:rPr>
                        <a:t> </a:t>
                      </a:r>
                      <a:r>
                        <a:rPr lang="en-US" sz="2000" kern="1200" dirty="0" err="1">
                          <a:effectLst/>
                        </a:rPr>
                        <a:t>Kuttiadipuzha</a:t>
                      </a:r>
                      <a:endParaRPr lang="en-US" sz="2000" kern="1200" dirty="0">
                        <a:effectLst/>
                      </a:endParaRPr>
                    </a:p>
                    <a:p>
                      <a:pPr marL="7938" lvl="0" indent="-7938" algn="just" defTabSz="914400" rtl="0" eaLnBrk="1" latinLnBrk="0" hangingPunct="1">
                        <a:lnSpc>
                          <a:spcPct val="115000"/>
                        </a:lnSpc>
                        <a:spcAft>
                          <a:spcPts val="0"/>
                        </a:spcAft>
                        <a:buFont typeface="Symbol"/>
                        <a:buChar char=""/>
                      </a:pPr>
                      <a:r>
                        <a:rPr lang="en-US" sz="2000" kern="1200" dirty="0" err="1">
                          <a:effectLst/>
                        </a:rPr>
                        <a:t>Peechi</a:t>
                      </a:r>
                      <a:endParaRPr lang="en-US" sz="2000" kern="1200" dirty="0">
                        <a:effectLst/>
                      </a:endParaRPr>
                    </a:p>
                    <a:p>
                      <a:pPr marL="7938" lvl="0" indent="-7938" algn="just" defTabSz="914400" rtl="0" eaLnBrk="1" latinLnBrk="0" hangingPunct="1">
                        <a:lnSpc>
                          <a:spcPct val="115000"/>
                        </a:lnSpc>
                        <a:spcAft>
                          <a:spcPts val="0"/>
                        </a:spcAft>
                        <a:buFont typeface="Symbol"/>
                        <a:buChar char=""/>
                      </a:pPr>
                      <a:r>
                        <a:rPr lang="en-US" sz="2000" kern="1200" dirty="0" err="1">
                          <a:effectLst/>
                        </a:rPr>
                        <a:t>Mangalam</a:t>
                      </a:r>
                      <a:endParaRPr lang="en-US" sz="2000" kern="1200" dirty="0">
                        <a:solidFill>
                          <a:schemeClr val="dk1"/>
                        </a:solidFill>
                        <a:effectLst/>
                        <a:latin typeface="+mn-lt"/>
                        <a:ea typeface="+mn-ea"/>
                        <a:cs typeface="+mn-cs"/>
                      </a:endParaRPr>
                    </a:p>
                  </a:txBody>
                  <a:tcPr marL="68580" marR="68580" marT="0" marB="0"/>
                </a:tc>
              </a:tr>
              <a:tr h="335535">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2</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err="1">
                          <a:effectLst/>
                        </a:rPr>
                        <a:t>Tapi</a:t>
                      </a:r>
                      <a:r>
                        <a:rPr lang="en-US" sz="2000" kern="1200" dirty="0">
                          <a:effectLst/>
                        </a:rPr>
                        <a:t> Basin</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5</a:t>
                      </a:r>
                      <a:endParaRPr lang="en-US" sz="2000" kern="1200" dirty="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Barak Basin</a:t>
                      </a:r>
                      <a:endParaRPr lang="en-US" sz="2000" kern="1200" dirty="0">
                        <a:solidFill>
                          <a:schemeClr val="dk1"/>
                        </a:solidFill>
                        <a:effectLst/>
                        <a:latin typeface="+mn-lt"/>
                        <a:ea typeface="+mn-ea"/>
                        <a:cs typeface="+mn-cs"/>
                      </a:endParaRPr>
                    </a:p>
                  </a:txBody>
                  <a:tcPr marL="68580" marR="68580" marT="0" marB="0"/>
                </a:tc>
              </a:tr>
              <a:tr h="335535">
                <a:tc>
                  <a:txBody>
                    <a:bodyPr/>
                    <a:lstStyle/>
                    <a:p>
                      <a:pPr marL="7938" indent="-7938" algn="just" defTabSz="914400" rtl="0" eaLnBrk="1" latinLnBrk="0" hangingPunct="1">
                        <a:lnSpc>
                          <a:spcPct val="115000"/>
                        </a:lnSpc>
                        <a:spcAft>
                          <a:spcPts val="0"/>
                        </a:spcAft>
                      </a:pPr>
                      <a:r>
                        <a:rPr lang="en-US" sz="2000" kern="1200" dirty="0">
                          <a:solidFill>
                            <a:schemeClr val="tx1"/>
                          </a:solidFill>
                          <a:effectLst/>
                        </a:rPr>
                        <a:t>3</a:t>
                      </a:r>
                      <a:endParaRPr lang="en-US" sz="2000"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Mahanadi</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 </a:t>
                      </a:r>
                      <a:endParaRPr lang="en-US" sz="2000" kern="1200">
                        <a:solidFill>
                          <a:schemeClr val="dk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 </a:t>
                      </a:r>
                      <a:endParaRPr lang="en-US" sz="20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xmlns="" val="643502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9792"/>
            <a:ext cx="8839200" cy="705592"/>
          </a:xfrm>
        </p:spPr>
        <p:txBody>
          <a:bodyPr>
            <a:normAutofit fontScale="90000"/>
          </a:bodyPr>
          <a:lstStyle/>
          <a:p>
            <a:pPr algn="l"/>
            <a:r>
              <a:rPr lang="en-IN" b="1" dirty="0" smtClean="0">
                <a:solidFill>
                  <a:srgbClr val="0070C0"/>
                </a:solidFill>
              </a:rPr>
              <a:t>Activities proposed to be carried by CWC</a:t>
            </a:r>
            <a:endParaRPr lang="en-IN" b="1" dirty="0">
              <a:solidFill>
                <a:srgbClr val="0070C0"/>
              </a:solidFill>
            </a:endParaRPr>
          </a:p>
        </p:txBody>
      </p:sp>
      <p:sp>
        <p:nvSpPr>
          <p:cNvPr id="5" name="Content Placeholder 4"/>
          <p:cNvSpPr>
            <a:spLocks noGrp="1"/>
          </p:cNvSpPr>
          <p:nvPr>
            <p:ph idx="1"/>
          </p:nvPr>
        </p:nvSpPr>
        <p:spPr>
          <a:xfrm>
            <a:off x="228600" y="1066800"/>
            <a:ext cx="8686800" cy="4572000"/>
          </a:xfrm>
        </p:spPr>
        <p:txBody>
          <a:bodyPr>
            <a:noAutofit/>
          </a:bodyPr>
          <a:lstStyle/>
          <a:p>
            <a:pPr algn="just"/>
            <a:r>
              <a:rPr lang="en-US" sz="2800" dirty="0"/>
              <a:t> </a:t>
            </a:r>
            <a:r>
              <a:rPr lang="en-US" sz="2800" dirty="0" smtClean="0"/>
              <a:t>Flash </a:t>
            </a:r>
            <a:r>
              <a:rPr lang="en-US" sz="2800" dirty="0"/>
              <a:t>flood guidance coupled with weather forecast </a:t>
            </a:r>
            <a:endParaRPr lang="en-US" sz="2800" dirty="0" smtClean="0"/>
          </a:p>
          <a:p>
            <a:pPr algn="just"/>
            <a:endParaRPr lang="en-US" sz="2800" dirty="0" smtClean="0"/>
          </a:p>
          <a:p>
            <a:pPr algn="just"/>
            <a:r>
              <a:rPr lang="en-US" sz="2800" dirty="0"/>
              <a:t>Inundation modeling including cyclone related floods in delta </a:t>
            </a:r>
            <a:r>
              <a:rPr lang="en-US" sz="2800" dirty="0" smtClean="0"/>
              <a:t>regions</a:t>
            </a:r>
          </a:p>
          <a:p>
            <a:pPr marL="0" indent="0" algn="just">
              <a:buNone/>
            </a:pPr>
            <a:endParaRPr lang="en-US" sz="2800" dirty="0"/>
          </a:p>
          <a:p>
            <a:pPr lvl="0" algn="just"/>
            <a:r>
              <a:rPr lang="en-US" sz="2800" dirty="0" smtClean="0"/>
              <a:t>Basin-wise Extended Hydrologic Prediction model along with DSS (yield forecasting) for medium &amp; long term forecast </a:t>
            </a:r>
          </a:p>
          <a:p>
            <a:pPr lvl="0" algn="just"/>
            <a:endParaRPr lang="en-US" sz="2800" dirty="0" smtClean="0"/>
          </a:p>
          <a:p>
            <a:pPr algn="just"/>
            <a:endParaRPr lang="en-US" sz="2800" dirty="0"/>
          </a:p>
        </p:txBody>
      </p:sp>
    </p:spTree>
    <p:extLst>
      <p:ext uri="{BB962C8B-B14F-4D97-AF65-F5344CB8AC3E}">
        <p14:creationId xmlns:p14="http://schemas.microsoft.com/office/powerpoint/2010/main" xmlns="" val="3027917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762000"/>
            <a:ext cx="9067800" cy="5638800"/>
          </a:xfrm>
        </p:spPr>
        <p:txBody>
          <a:bodyPr>
            <a:normAutofit/>
          </a:bodyPr>
          <a:lstStyle/>
          <a:p>
            <a:pPr algn="just">
              <a:buNone/>
            </a:pPr>
            <a:r>
              <a:rPr lang="en-US" b="1" dirty="0" smtClean="0"/>
              <a:t>   It aims at assessment of sediment generation from watershed/sub-basin and its transport to desired location. The scope of work includes:</a:t>
            </a:r>
          </a:p>
          <a:p>
            <a:pPr algn="just">
              <a:buNone/>
            </a:pPr>
            <a:endParaRPr lang="en-US" b="1" dirty="0" smtClean="0"/>
          </a:p>
          <a:p>
            <a:pPr algn="just">
              <a:buFont typeface="Wingdings" pitchFamily="2" charset="2"/>
              <a:buChar char="Ø"/>
            </a:pPr>
            <a:r>
              <a:rPr lang="en-US" b="1" dirty="0" smtClean="0"/>
              <a:t>Establishment of Distributed hydrological and sediment  model for assessing the sediment generation from various parts of  watersheds /sub-basin and sediment transport </a:t>
            </a:r>
          </a:p>
          <a:p>
            <a:pPr algn="just">
              <a:buFont typeface="Wingdings" pitchFamily="2" charset="2"/>
              <a:buChar char="Ø"/>
            </a:pPr>
            <a:endParaRPr lang="en-US" b="1" dirty="0" smtClean="0"/>
          </a:p>
          <a:p>
            <a:pPr algn="just">
              <a:buFont typeface="Wingdings" pitchFamily="2" charset="2"/>
              <a:buChar char="Ø"/>
            </a:pPr>
            <a:r>
              <a:rPr lang="en-US" b="1" dirty="0" smtClean="0"/>
              <a:t>Indentifying the critical areas contributing to the sediment generation</a:t>
            </a:r>
          </a:p>
          <a:p>
            <a:pPr algn="just">
              <a:buFont typeface="Wingdings" pitchFamily="2" charset="2"/>
              <a:buChar char="Ø"/>
            </a:pPr>
            <a:endParaRPr lang="en-US" b="1" dirty="0" smtClean="0"/>
          </a:p>
          <a:p>
            <a:pPr algn="just">
              <a:buFont typeface="Wingdings" pitchFamily="2" charset="2"/>
              <a:buChar char="Ø"/>
            </a:pPr>
            <a:r>
              <a:rPr lang="en-US" b="1" dirty="0" smtClean="0"/>
              <a:t>Prepare broad sediment management plan </a:t>
            </a:r>
          </a:p>
          <a:p>
            <a:pPr algn="just"/>
            <a:endParaRPr lang="en-US" b="1" dirty="0"/>
          </a:p>
        </p:txBody>
      </p:sp>
      <p:sp>
        <p:nvSpPr>
          <p:cNvPr id="4" name="Title 2"/>
          <p:cNvSpPr txBox="1">
            <a:spLocks/>
          </p:cNvSpPr>
          <p:nvPr/>
        </p:nvSpPr>
        <p:spPr>
          <a:xfrm>
            <a:off x="16823" y="-152400"/>
            <a:ext cx="9144000"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IN" sz="2000" b="1" dirty="0" smtClean="0">
                <a:solidFill>
                  <a:srgbClr val="0070C0"/>
                </a:solidFill>
              </a:rPr>
              <a:t>Physically </a:t>
            </a:r>
            <a:r>
              <a:rPr lang="en-IN" sz="2000" b="1" dirty="0">
                <a:solidFill>
                  <a:srgbClr val="0070C0"/>
                </a:solidFill>
              </a:rPr>
              <a:t>based mathematical modelling for sediment rate </a:t>
            </a:r>
            <a:r>
              <a:rPr lang="en-IN" sz="2000" b="1" dirty="0" smtClean="0">
                <a:solidFill>
                  <a:srgbClr val="0070C0"/>
                </a:solidFill>
              </a:rPr>
              <a:t>estimation </a:t>
            </a:r>
            <a:r>
              <a:rPr lang="en-IN" sz="2000" b="1" dirty="0">
                <a:solidFill>
                  <a:srgbClr val="0070C0"/>
                </a:solidFill>
              </a:rPr>
              <a:t>and sediment transport in the river </a:t>
            </a:r>
            <a:r>
              <a:rPr lang="en-IN" sz="2000" b="1" dirty="0" smtClean="0">
                <a:solidFill>
                  <a:srgbClr val="0070C0"/>
                </a:solidFill>
              </a:rPr>
              <a:t>basin</a:t>
            </a:r>
            <a:endParaRPr lang="en-IN" sz="2000" dirty="0">
              <a:solidFill>
                <a:srgbClr val="0070C0"/>
              </a:solidFill>
            </a:endParaRPr>
          </a:p>
        </p:txBody>
      </p:sp>
    </p:spTree>
    <p:extLst>
      <p:ext uri="{BB962C8B-B14F-4D97-AF65-F5344CB8AC3E}">
        <p14:creationId xmlns:p14="http://schemas.microsoft.com/office/powerpoint/2010/main" xmlns="" val="2659606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31668"/>
            <a:ext cx="9144000" cy="6541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dirty="0">
                <a:solidFill>
                  <a:srgbClr val="0070C0"/>
                </a:solidFill>
              </a:rPr>
              <a:t>Development and preparation of Evaporation </a:t>
            </a:r>
            <a:r>
              <a:rPr lang="en-US" sz="2400" b="1" dirty="0" smtClean="0">
                <a:solidFill>
                  <a:srgbClr val="0070C0"/>
                </a:solidFill>
              </a:rPr>
              <a:t>Atlases</a:t>
            </a:r>
            <a:endParaRPr lang="en-IN" sz="2400" dirty="0">
              <a:solidFill>
                <a:srgbClr val="0070C0"/>
              </a:solidFill>
            </a:endParaRPr>
          </a:p>
        </p:txBody>
      </p:sp>
      <p:sp>
        <p:nvSpPr>
          <p:cNvPr id="7" name="Content Placeholder 2"/>
          <p:cNvSpPr>
            <a:spLocks noGrp="1"/>
          </p:cNvSpPr>
          <p:nvPr>
            <p:ph idx="1"/>
          </p:nvPr>
        </p:nvSpPr>
        <p:spPr>
          <a:xfrm>
            <a:off x="152400" y="685800"/>
            <a:ext cx="8839200" cy="6019800"/>
          </a:xfrm>
        </p:spPr>
        <p:txBody>
          <a:bodyPr>
            <a:normAutofit lnSpcReduction="10000"/>
          </a:bodyPr>
          <a:lstStyle/>
          <a:p>
            <a:pPr algn="just">
              <a:buFont typeface="Wingdings" pitchFamily="2" charset="2"/>
              <a:buChar char="Ø"/>
            </a:pPr>
            <a:r>
              <a:rPr lang="en-US" b="1" dirty="0" err="1" smtClean="0"/>
              <a:t>Evapo</a:t>
            </a:r>
            <a:r>
              <a:rPr lang="en-US" b="1" dirty="0" smtClean="0"/>
              <a:t>-transpiration is a major component of Water Balance and approximately 50-60 % of the overall precipitation gets lost as ET. </a:t>
            </a:r>
          </a:p>
          <a:p>
            <a:pPr algn="just">
              <a:buFont typeface="Wingdings" pitchFamily="2" charset="2"/>
              <a:buChar char="Ø"/>
            </a:pPr>
            <a:r>
              <a:rPr lang="en-US" b="1" dirty="0" smtClean="0"/>
              <a:t>Proposed to capture both Actual &amp; Potential </a:t>
            </a:r>
            <a:r>
              <a:rPr lang="en-US" b="1" dirty="0" err="1" smtClean="0"/>
              <a:t>Evapo</a:t>
            </a:r>
            <a:r>
              <a:rPr lang="en-US" b="1" dirty="0" smtClean="0"/>
              <a:t>-transpirations through various mathematical models &amp; prepare ET Atlas for India for a 0.5</a:t>
            </a:r>
            <a:r>
              <a:rPr lang="en-US" b="1" baseline="30000" dirty="0" smtClean="0"/>
              <a:t>o</a:t>
            </a:r>
            <a:r>
              <a:rPr lang="en-US" b="1" dirty="0" smtClean="0"/>
              <a:t>x0.5</a:t>
            </a:r>
            <a:r>
              <a:rPr lang="en-US" b="1" baseline="30000" dirty="0" smtClean="0"/>
              <a:t>o</a:t>
            </a:r>
            <a:r>
              <a:rPr lang="en-US" b="1" dirty="0" smtClean="0"/>
              <a:t> or finer resolution. </a:t>
            </a:r>
          </a:p>
          <a:p>
            <a:pPr algn="just">
              <a:buFont typeface="Wingdings" pitchFamily="2" charset="2"/>
              <a:buChar char="Ø"/>
            </a:pPr>
            <a:r>
              <a:rPr lang="en-US" b="1" dirty="0" smtClean="0"/>
              <a:t>Scope of the Work would include:</a:t>
            </a:r>
          </a:p>
          <a:p>
            <a:pPr lvl="1" algn="just">
              <a:buFont typeface="Wingdings" pitchFamily="2" charset="2"/>
              <a:buChar char="§"/>
            </a:pPr>
            <a:r>
              <a:rPr lang="en-US" b="1" dirty="0" smtClean="0"/>
              <a:t>Identification of appropriate methodology  for estimating Potential </a:t>
            </a:r>
            <a:r>
              <a:rPr lang="en-US" b="1" dirty="0" err="1" smtClean="0"/>
              <a:t>Evapo</a:t>
            </a:r>
            <a:r>
              <a:rPr lang="en-US" b="1" dirty="0" smtClean="0"/>
              <a:t>-Transpiration based on data availability including use of remote sensing data. </a:t>
            </a:r>
          </a:p>
          <a:p>
            <a:pPr lvl="1" algn="just">
              <a:buFont typeface="Wingdings" pitchFamily="2" charset="2"/>
              <a:buChar char="§"/>
            </a:pPr>
            <a:r>
              <a:rPr lang="en-US" b="1" dirty="0" smtClean="0"/>
              <a:t> Establishment of parametric </a:t>
            </a:r>
            <a:r>
              <a:rPr lang="en-US" b="1" dirty="0" err="1" smtClean="0"/>
              <a:t>evapo</a:t>
            </a:r>
            <a:r>
              <a:rPr lang="en-US" b="1" dirty="0" smtClean="0"/>
              <a:t>-transpiration  model based on the dominating variables in the region for estimating ET</a:t>
            </a:r>
          </a:p>
          <a:p>
            <a:pPr lvl="1" algn="just">
              <a:buFont typeface="Wingdings" pitchFamily="2" charset="2"/>
              <a:buChar char="§"/>
            </a:pPr>
            <a:r>
              <a:rPr lang="en-US" b="1" dirty="0" smtClean="0"/>
              <a:t>Validation of model  based on observed data available for AET (measured values from </a:t>
            </a:r>
            <a:r>
              <a:rPr lang="en-US" b="1" dirty="0" err="1" smtClean="0"/>
              <a:t>Lysimeter</a:t>
            </a:r>
            <a:r>
              <a:rPr lang="en-US" b="1" dirty="0" smtClean="0"/>
              <a:t> &amp; Field Plots)</a:t>
            </a:r>
          </a:p>
          <a:p>
            <a:pPr lvl="1" algn="just">
              <a:buFont typeface="Wingdings" pitchFamily="2" charset="2"/>
              <a:buChar char="§"/>
            </a:pPr>
            <a:r>
              <a:rPr lang="en-US" b="1" dirty="0" smtClean="0"/>
              <a:t>Estimation  of  ET for the country at appropriate temporal ( say fortnightly) and spatial resolution and prepare ET Atlas for the country.</a:t>
            </a:r>
          </a:p>
          <a:p>
            <a:pPr algn="just">
              <a:buFont typeface="Wingdings" pitchFamily="2" charset="2"/>
              <a:buChar char="Ø"/>
            </a:pPr>
            <a:endParaRPr lang="en-US" b="1" dirty="0" smtClean="0"/>
          </a:p>
        </p:txBody>
      </p:sp>
    </p:spTree>
    <p:extLst>
      <p:ext uri="{BB962C8B-B14F-4D97-AF65-F5344CB8AC3E}">
        <p14:creationId xmlns:p14="http://schemas.microsoft.com/office/powerpoint/2010/main" xmlns="" val="4070829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969"/>
            <a:ext cx="9144000" cy="530431"/>
          </a:xfrm>
        </p:spPr>
        <p:txBody>
          <a:bodyPr rtlCol="0">
            <a:noAutofit/>
          </a:bodyPr>
          <a:lstStyle/>
          <a:p>
            <a:pPr>
              <a:defRPr/>
            </a:pPr>
            <a:r>
              <a:rPr lang="en-US" sz="2800" b="1" dirty="0">
                <a:solidFill>
                  <a:srgbClr val="0070C0"/>
                </a:solidFill>
              </a:rPr>
              <a:t>Hydro-meteorological Data Dissemination Policy, </a:t>
            </a:r>
            <a:r>
              <a:rPr lang="en-US" sz="2800" b="1" dirty="0" smtClean="0">
                <a:solidFill>
                  <a:srgbClr val="0070C0"/>
                </a:solidFill>
              </a:rPr>
              <a:t>2013</a:t>
            </a:r>
            <a:endParaRPr lang="en-US" sz="3200" b="1" dirty="0" smtClean="0">
              <a:solidFill>
                <a:srgbClr val="0070C0"/>
              </a:solidFill>
              <a:ea typeface="MS Mincho" pitchFamily="49" charset="-128"/>
            </a:endParaRPr>
          </a:p>
        </p:txBody>
      </p:sp>
      <p:sp>
        <p:nvSpPr>
          <p:cNvPr id="14339" name="Text Box 38"/>
          <p:cNvSpPr txBox="1">
            <a:spLocks noChangeArrowheads="1"/>
          </p:cNvSpPr>
          <p:nvPr/>
        </p:nvSpPr>
        <p:spPr bwMode="auto">
          <a:xfrm>
            <a:off x="762000" y="2703513"/>
            <a:ext cx="6934200" cy="366712"/>
          </a:xfrm>
          <a:prstGeom prst="rect">
            <a:avLst/>
          </a:prstGeom>
          <a:noFill/>
          <a:ln w="9525">
            <a:noFill/>
            <a:miter lim="800000"/>
            <a:headEnd/>
            <a:tailEnd/>
          </a:ln>
        </p:spPr>
        <p:txBody>
          <a:bodyPr>
            <a:spAutoFit/>
          </a:bodyPr>
          <a:lstStyle/>
          <a:p>
            <a:pPr eaLnBrk="0" hangingPunct="0"/>
            <a:endParaRPr lang="en-IN" altLang="en-US"/>
          </a:p>
        </p:txBody>
      </p:sp>
      <p:sp>
        <p:nvSpPr>
          <p:cNvPr id="14340" name="Text Box 39"/>
          <p:cNvSpPr txBox="1">
            <a:spLocks noChangeArrowheads="1"/>
          </p:cNvSpPr>
          <p:nvPr/>
        </p:nvSpPr>
        <p:spPr bwMode="auto">
          <a:xfrm>
            <a:off x="1066800" y="2779713"/>
            <a:ext cx="5715000" cy="366712"/>
          </a:xfrm>
          <a:prstGeom prst="rect">
            <a:avLst/>
          </a:prstGeom>
          <a:noFill/>
          <a:ln w="9525">
            <a:noFill/>
            <a:miter lim="800000"/>
            <a:headEnd/>
            <a:tailEnd/>
          </a:ln>
        </p:spPr>
        <p:txBody>
          <a:bodyPr>
            <a:spAutoFit/>
          </a:bodyPr>
          <a:lstStyle/>
          <a:p>
            <a:pPr eaLnBrk="0" hangingPunct="0"/>
            <a:endParaRPr lang="en-IN" altLang="en-US"/>
          </a:p>
        </p:txBody>
      </p:sp>
      <p:sp>
        <p:nvSpPr>
          <p:cNvPr id="14341" name="Text Box 40"/>
          <p:cNvSpPr txBox="1">
            <a:spLocks noChangeArrowheads="1"/>
          </p:cNvSpPr>
          <p:nvPr/>
        </p:nvSpPr>
        <p:spPr bwMode="auto">
          <a:xfrm>
            <a:off x="4327526" y="2627313"/>
            <a:ext cx="184731" cy="369332"/>
          </a:xfrm>
          <a:prstGeom prst="rect">
            <a:avLst/>
          </a:prstGeom>
          <a:noFill/>
          <a:ln w="9525">
            <a:noFill/>
            <a:miter lim="800000"/>
            <a:headEnd/>
            <a:tailEnd/>
          </a:ln>
        </p:spPr>
        <p:txBody>
          <a:bodyPr wrap="none">
            <a:spAutoFit/>
          </a:bodyPr>
          <a:lstStyle/>
          <a:p>
            <a:pPr eaLnBrk="0" hangingPunct="0"/>
            <a:endParaRPr lang="en-IN" altLang="en-US"/>
          </a:p>
        </p:txBody>
      </p:sp>
      <p:sp>
        <p:nvSpPr>
          <p:cNvPr id="2" name="Rectangle 1"/>
          <p:cNvSpPr/>
          <p:nvPr/>
        </p:nvSpPr>
        <p:spPr>
          <a:xfrm>
            <a:off x="0" y="809377"/>
            <a:ext cx="9144000" cy="4154984"/>
          </a:xfrm>
          <a:prstGeom prst="rect">
            <a:avLst/>
          </a:prstGeom>
        </p:spPr>
        <p:txBody>
          <a:bodyPr wrap="square">
            <a:spAutoFit/>
          </a:bodyPr>
          <a:lstStyle/>
          <a:p>
            <a:pPr lvl="0" algn="just"/>
            <a:r>
              <a:rPr lang="en-US" sz="2400" dirty="0" smtClean="0"/>
              <a:t>Region-I</a:t>
            </a:r>
            <a:r>
              <a:rPr lang="en-US" sz="2400" dirty="0"/>
              <a:t>: Indus basin &amp; other rivers and their </a:t>
            </a:r>
            <a:r>
              <a:rPr lang="en-US" sz="2400" dirty="0" smtClean="0"/>
              <a:t>tributaries</a:t>
            </a:r>
          </a:p>
          <a:p>
            <a:pPr lvl="0" algn="just"/>
            <a:r>
              <a:rPr lang="en-US" sz="2400" dirty="0"/>
              <a:t> </a:t>
            </a:r>
            <a:r>
              <a:rPr lang="en-US" sz="2400" dirty="0" smtClean="0"/>
              <a:t>              discharging </a:t>
            </a:r>
            <a:r>
              <a:rPr lang="en-US" sz="2400" dirty="0"/>
              <a:t>into Pakistan;</a:t>
            </a:r>
          </a:p>
          <a:p>
            <a:pPr algn="just"/>
            <a:r>
              <a:rPr lang="en-US" sz="2400" dirty="0"/>
              <a:t> </a:t>
            </a:r>
          </a:p>
          <a:p>
            <a:pPr lvl="0" algn="just"/>
            <a:r>
              <a:rPr lang="en-US" sz="2400" dirty="0"/>
              <a:t>Region-II: Ganga-Brahmaputra-Meghna basin &amp; other rivers </a:t>
            </a:r>
            <a:r>
              <a:rPr lang="en-US" sz="2400" dirty="0" smtClean="0"/>
              <a:t>and</a:t>
            </a:r>
          </a:p>
          <a:p>
            <a:pPr lvl="0" algn="just"/>
            <a:r>
              <a:rPr lang="en-US" sz="2400" dirty="0"/>
              <a:t> </a:t>
            </a:r>
            <a:r>
              <a:rPr lang="en-US" sz="2400" dirty="0" smtClean="0"/>
              <a:t>                </a:t>
            </a:r>
            <a:r>
              <a:rPr lang="en-US" sz="2400" dirty="0"/>
              <a:t>their tributaries discharging into </a:t>
            </a:r>
            <a:r>
              <a:rPr lang="en-US" sz="2400" dirty="0" smtClean="0"/>
              <a:t>Bangladesh/Myanmar;</a:t>
            </a:r>
            <a:endParaRPr lang="en-US" sz="2400" dirty="0"/>
          </a:p>
          <a:p>
            <a:pPr algn="just"/>
            <a:r>
              <a:rPr lang="en-US" sz="2400" dirty="0"/>
              <a:t> </a:t>
            </a:r>
          </a:p>
          <a:p>
            <a:pPr lvl="0" algn="just"/>
            <a:r>
              <a:rPr lang="en-US" sz="2400" dirty="0"/>
              <a:t>Region-III: Remaining other rivers and their tributaries.</a:t>
            </a:r>
          </a:p>
          <a:p>
            <a:pPr algn="just"/>
            <a:r>
              <a:rPr lang="en-US" sz="2400" dirty="0"/>
              <a:t> </a:t>
            </a:r>
          </a:p>
          <a:p>
            <a:pPr algn="just"/>
            <a:r>
              <a:rPr lang="en-US" sz="2400" dirty="0"/>
              <a:t>The data of </a:t>
            </a:r>
            <a:r>
              <a:rPr lang="en-US" sz="2400" dirty="0">
                <a:solidFill>
                  <a:srgbClr val="0070C0"/>
                </a:solidFill>
              </a:rPr>
              <a:t>Region-I and II are classified</a:t>
            </a:r>
            <a:r>
              <a:rPr lang="en-US" sz="2400" dirty="0"/>
              <a:t>, whereas the data of </a:t>
            </a:r>
            <a:r>
              <a:rPr lang="en-US" sz="2400" dirty="0">
                <a:solidFill>
                  <a:srgbClr val="0070C0"/>
                </a:solidFill>
              </a:rPr>
              <a:t>Region-III is unclassified</a:t>
            </a:r>
            <a:r>
              <a:rPr lang="en-US" sz="2400" dirty="0"/>
              <a:t>.</a:t>
            </a:r>
          </a:p>
          <a:p>
            <a:pPr algn="just"/>
            <a:r>
              <a:rPr lang="en-US" sz="2400" dirty="0"/>
              <a:t> </a:t>
            </a:r>
          </a:p>
        </p:txBody>
      </p:sp>
    </p:spTree>
    <p:extLst>
      <p:ext uri="{BB962C8B-B14F-4D97-AF65-F5344CB8AC3E}">
        <p14:creationId xmlns:p14="http://schemas.microsoft.com/office/powerpoint/2010/main" xmlns="" val="723438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8"/>
          <p:cNvSpPr txBox="1">
            <a:spLocks noChangeArrowheads="1"/>
          </p:cNvSpPr>
          <p:nvPr/>
        </p:nvSpPr>
        <p:spPr bwMode="auto">
          <a:xfrm>
            <a:off x="762000" y="2703513"/>
            <a:ext cx="6934200" cy="366712"/>
          </a:xfrm>
          <a:prstGeom prst="rect">
            <a:avLst/>
          </a:prstGeom>
          <a:noFill/>
          <a:ln w="9525">
            <a:noFill/>
            <a:miter lim="800000"/>
            <a:headEnd/>
            <a:tailEnd/>
          </a:ln>
        </p:spPr>
        <p:txBody>
          <a:bodyPr>
            <a:spAutoFit/>
          </a:bodyPr>
          <a:lstStyle/>
          <a:p>
            <a:pPr eaLnBrk="0" hangingPunct="0"/>
            <a:endParaRPr lang="en-IN" altLang="en-US"/>
          </a:p>
        </p:txBody>
      </p:sp>
      <p:sp>
        <p:nvSpPr>
          <p:cNvPr id="14340" name="Text Box 39"/>
          <p:cNvSpPr txBox="1">
            <a:spLocks noChangeArrowheads="1"/>
          </p:cNvSpPr>
          <p:nvPr/>
        </p:nvSpPr>
        <p:spPr bwMode="auto">
          <a:xfrm>
            <a:off x="1066800" y="2779713"/>
            <a:ext cx="5715000" cy="366712"/>
          </a:xfrm>
          <a:prstGeom prst="rect">
            <a:avLst/>
          </a:prstGeom>
          <a:noFill/>
          <a:ln w="9525">
            <a:noFill/>
            <a:miter lim="800000"/>
            <a:headEnd/>
            <a:tailEnd/>
          </a:ln>
        </p:spPr>
        <p:txBody>
          <a:bodyPr>
            <a:spAutoFit/>
          </a:bodyPr>
          <a:lstStyle/>
          <a:p>
            <a:pPr eaLnBrk="0" hangingPunct="0"/>
            <a:endParaRPr lang="en-IN" altLang="en-US"/>
          </a:p>
        </p:txBody>
      </p:sp>
      <p:sp>
        <p:nvSpPr>
          <p:cNvPr id="14341" name="Text Box 40"/>
          <p:cNvSpPr txBox="1">
            <a:spLocks noChangeArrowheads="1"/>
          </p:cNvSpPr>
          <p:nvPr/>
        </p:nvSpPr>
        <p:spPr bwMode="auto">
          <a:xfrm>
            <a:off x="4327526" y="2627313"/>
            <a:ext cx="184731" cy="369332"/>
          </a:xfrm>
          <a:prstGeom prst="rect">
            <a:avLst/>
          </a:prstGeom>
          <a:noFill/>
          <a:ln w="9525">
            <a:noFill/>
            <a:miter lim="800000"/>
            <a:headEnd/>
            <a:tailEnd/>
          </a:ln>
        </p:spPr>
        <p:txBody>
          <a:bodyPr wrap="none">
            <a:spAutoFit/>
          </a:bodyPr>
          <a:lstStyle/>
          <a:p>
            <a:pPr eaLnBrk="0" hangingPunct="0"/>
            <a:endParaRPr lang="en-IN" altLang="en-US"/>
          </a:p>
        </p:txBody>
      </p:sp>
      <p:sp>
        <p:nvSpPr>
          <p:cNvPr id="2" name="Rectangle 1"/>
          <p:cNvSpPr/>
          <p:nvPr/>
        </p:nvSpPr>
        <p:spPr>
          <a:xfrm>
            <a:off x="0" y="533400"/>
            <a:ext cx="9144000" cy="5170646"/>
          </a:xfrm>
          <a:prstGeom prst="rect">
            <a:avLst/>
          </a:prstGeom>
        </p:spPr>
        <p:txBody>
          <a:bodyPr wrap="square">
            <a:spAutoFit/>
          </a:bodyPr>
          <a:lstStyle/>
          <a:p>
            <a:pPr marL="342900" indent="-342900" algn="just">
              <a:buFont typeface="Arial" pitchFamily="34" charset="0"/>
              <a:buChar char="•"/>
            </a:pPr>
            <a:r>
              <a:rPr lang="en-US" sz="2200" dirty="0" smtClean="0"/>
              <a:t>Reservoir </a:t>
            </a:r>
            <a:r>
              <a:rPr lang="en-US" sz="2200" dirty="0"/>
              <a:t>water level, live storage position, water quality, groundwater and meteorological data for all regions are </a:t>
            </a:r>
            <a:r>
              <a:rPr lang="en-US" sz="2200" dirty="0" smtClean="0"/>
              <a:t>unclassified.</a:t>
            </a:r>
          </a:p>
          <a:p>
            <a:pPr algn="just"/>
            <a:r>
              <a:rPr lang="en-US" sz="2200" dirty="0" smtClean="0"/>
              <a:t> </a:t>
            </a:r>
          </a:p>
          <a:p>
            <a:pPr marL="342900" indent="-342900" algn="just">
              <a:buFont typeface="Arial" pitchFamily="34" charset="0"/>
              <a:buChar char="•"/>
            </a:pPr>
            <a:r>
              <a:rPr lang="en-US" sz="2200" dirty="0"/>
              <a:t>A</a:t>
            </a:r>
            <a:r>
              <a:rPr lang="en-US" sz="2200" dirty="0" smtClean="0"/>
              <a:t>ll </a:t>
            </a:r>
            <a:r>
              <a:rPr lang="en-US" sz="2200" dirty="0"/>
              <a:t>metadata </a:t>
            </a:r>
            <a:r>
              <a:rPr lang="en-US" sz="2200" dirty="0" smtClean="0"/>
              <a:t>including </a:t>
            </a:r>
            <a:r>
              <a:rPr lang="en-US" sz="2200" dirty="0"/>
              <a:t>yearly average data and historical important data (such as Highest Flood Level, yearly flood peak, etc.) are also unclassified.</a:t>
            </a:r>
          </a:p>
          <a:p>
            <a:pPr algn="just"/>
            <a:r>
              <a:rPr lang="en-US" sz="2200" dirty="0"/>
              <a:t> </a:t>
            </a:r>
          </a:p>
          <a:p>
            <a:pPr marL="342900" indent="-342900" algn="just">
              <a:buFont typeface="Arial" pitchFamily="34" charset="0"/>
              <a:buChar char="•"/>
            </a:pPr>
            <a:r>
              <a:rPr lang="en-US" sz="2200" dirty="0" smtClean="0"/>
              <a:t>sharing </a:t>
            </a:r>
            <a:r>
              <a:rPr lang="en-US" sz="2200" dirty="0"/>
              <a:t>of </a:t>
            </a:r>
            <a:r>
              <a:rPr lang="en-US" sz="2200" dirty="0" smtClean="0">
                <a:solidFill>
                  <a:srgbClr val="0070C0"/>
                </a:solidFill>
              </a:rPr>
              <a:t>unclassified data </a:t>
            </a:r>
            <a:r>
              <a:rPr lang="en-US" sz="2200" dirty="0"/>
              <a:t>on real time basis can be done. </a:t>
            </a:r>
            <a:endParaRPr lang="en-US" sz="2200" dirty="0" smtClean="0"/>
          </a:p>
          <a:p>
            <a:pPr algn="just"/>
            <a:endParaRPr lang="en-US" sz="2200" dirty="0" smtClean="0"/>
          </a:p>
          <a:p>
            <a:pPr marL="342900" indent="-342900" algn="just">
              <a:buFont typeface="Arial" pitchFamily="34" charset="0"/>
              <a:buChar char="•"/>
            </a:pPr>
            <a:r>
              <a:rPr lang="en-US" sz="2200" dirty="0"/>
              <a:t>F</a:t>
            </a:r>
            <a:r>
              <a:rPr lang="en-US" sz="2200" dirty="0" smtClean="0"/>
              <a:t>or </a:t>
            </a:r>
            <a:r>
              <a:rPr lang="en-US" sz="2200" dirty="0">
                <a:solidFill>
                  <a:srgbClr val="0070C0"/>
                </a:solidFill>
              </a:rPr>
              <a:t>classified </a:t>
            </a:r>
            <a:r>
              <a:rPr lang="en-US" sz="2200" dirty="0" smtClean="0">
                <a:solidFill>
                  <a:srgbClr val="0070C0"/>
                </a:solidFill>
              </a:rPr>
              <a:t>data:</a:t>
            </a:r>
            <a:endParaRPr lang="en-US" sz="2200" dirty="0"/>
          </a:p>
          <a:p>
            <a:pPr algn="just"/>
            <a:r>
              <a:rPr lang="en-US" sz="2200" dirty="0"/>
              <a:t> </a:t>
            </a:r>
          </a:p>
          <a:p>
            <a:pPr marL="800100" lvl="1" indent="-342900" algn="just">
              <a:buFont typeface="Wingdings" pitchFamily="2" charset="2"/>
              <a:buChar char="Ø"/>
            </a:pPr>
            <a:r>
              <a:rPr lang="en-US" sz="2200" dirty="0" smtClean="0"/>
              <a:t>Historical </a:t>
            </a:r>
            <a:r>
              <a:rPr lang="en-US" sz="2200" dirty="0"/>
              <a:t>Data can be provided on case to case basis as per </a:t>
            </a:r>
            <a:r>
              <a:rPr lang="en-US" sz="2200" dirty="0" smtClean="0"/>
              <a:t>procedure.</a:t>
            </a:r>
          </a:p>
          <a:p>
            <a:pPr marL="800100" lvl="1" indent="-342900" algn="just">
              <a:buFont typeface="Wingdings" pitchFamily="2" charset="2"/>
              <a:buChar char="Ø"/>
            </a:pPr>
            <a:r>
              <a:rPr lang="en-US" sz="2200" dirty="0" smtClean="0"/>
              <a:t>Sharing </a:t>
            </a:r>
            <a:r>
              <a:rPr lang="en-US" sz="2200" dirty="0"/>
              <a:t>of Real time data is the policy issues and has to be decided accordingly.</a:t>
            </a:r>
          </a:p>
        </p:txBody>
      </p:sp>
      <p:sp>
        <p:nvSpPr>
          <p:cNvPr id="8" name="Rectangle 2"/>
          <p:cNvSpPr txBox="1">
            <a:spLocks noChangeArrowheads="1"/>
          </p:cNvSpPr>
          <p:nvPr/>
        </p:nvSpPr>
        <p:spPr>
          <a:xfrm>
            <a:off x="0" y="13855"/>
            <a:ext cx="9144000" cy="53043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sz="2800" b="1" dirty="0" smtClean="0">
                <a:solidFill>
                  <a:srgbClr val="0070C0"/>
                </a:solidFill>
              </a:rPr>
              <a:t>Hydro-meteorological Data Dissemination Policy, 2013</a:t>
            </a:r>
            <a:endParaRPr lang="en-US" sz="3200" b="1" dirty="0" smtClean="0">
              <a:solidFill>
                <a:srgbClr val="0070C0"/>
              </a:solidFill>
              <a:ea typeface="MS Mincho" pitchFamily="49" charset="-128"/>
            </a:endParaRPr>
          </a:p>
        </p:txBody>
      </p:sp>
    </p:spTree>
    <p:extLst>
      <p:ext uri="{BB962C8B-B14F-4D97-AF65-F5344CB8AC3E}">
        <p14:creationId xmlns:p14="http://schemas.microsoft.com/office/powerpoint/2010/main" xmlns="" val="2461780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969"/>
            <a:ext cx="7869238" cy="378031"/>
          </a:xfrm>
        </p:spPr>
        <p:txBody>
          <a:bodyPr rtlCol="0">
            <a:normAutofit fontScale="90000"/>
          </a:bodyPr>
          <a:lstStyle/>
          <a:p>
            <a:pPr eaLnBrk="1" fontAlgn="auto" hangingPunct="1">
              <a:spcAft>
                <a:spcPts val="0"/>
              </a:spcAft>
              <a:defRPr/>
            </a:pPr>
            <a:r>
              <a:rPr lang="en-US" sz="2800" b="1" dirty="0" smtClean="0">
                <a:solidFill>
                  <a:srgbClr val="0070C0"/>
                </a:solidFill>
                <a:ea typeface="MS Mincho" pitchFamily="49" charset="-128"/>
              </a:rPr>
              <a:t>INVOLVEMENT OF STATES</a:t>
            </a:r>
            <a:endParaRPr lang="en-US" sz="3200" b="1" dirty="0" smtClean="0">
              <a:solidFill>
                <a:srgbClr val="0070C0"/>
              </a:solidFill>
              <a:ea typeface="MS Mincho" pitchFamily="49" charset="-128"/>
            </a:endParaRPr>
          </a:p>
        </p:txBody>
      </p:sp>
      <p:sp>
        <p:nvSpPr>
          <p:cNvPr id="14339" name="Text Box 38"/>
          <p:cNvSpPr txBox="1">
            <a:spLocks noChangeArrowheads="1"/>
          </p:cNvSpPr>
          <p:nvPr/>
        </p:nvSpPr>
        <p:spPr bwMode="auto">
          <a:xfrm>
            <a:off x="762000" y="2703513"/>
            <a:ext cx="6934200" cy="366712"/>
          </a:xfrm>
          <a:prstGeom prst="rect">
            <a:avLst/>
          </a:prstGeom>
          <a:noFill/>
          <a:ln w="9525">
            <a:noFill/>
            <a:miter lim="800000"/>
            <a:headEnd/>
            <a:tailEnd/>
          </a:ln>
        </p:spPr>
        <p:txBody>
          <a:bodyPr>
            <a:spAutoFit/>
          </a:bodyPr>
          <a:lstStyle/>
          <a:p>
            <a:pPr eaLnBrk="0" hangingPunct="0"/>
            <a:endParaRPr lang="en-IN" altLang="en-US"/>
          </a:p>
        </p:txBody>
      </p:sp>
      <p:sp>
        <p:nvSpPr>
          <p:cNvPr id="14340" name="Text Box 39"/>
          <p:cNvSpPr txBox="1">
            <a:spLocks noChangeArrowheads="1"/>
          </p:cNvSpPr>
          <p:nvPr/>
        </p:nvSpPr>
        <p:spPr bwMode="auto">
          <a:xfrm>
            <a:off x="1066800" y="2779713"/>
            <a:ext cx="5715000" cy="366712"/>
          </a:xfrm>
          <a:prstGeom prst="rect">
            <a:avLst/>
          </a:prstGeom>
          <a:noFill/>
          <a:ln w="9525">
            <a:noFill/>
            <a:miter lim="800000"/>
            <a:headEnd/>
            <a:tailEnd/>
          </a:ln>
        </p:spPr>
        <p:txBody>
          <a:bodyPr>
            <a:spAutoFit/>
          </a:bodyPr>
          <a:lstStyle/>
          <a:p>
            <a:pPr eaLnBrk="0" hangingPunct="0"/>
            <a:endParaRPr lang="en-IN" altLang="en-US"/>
          </a:p>
        </p:txBody>
      </p:sp>
      <p:sp>
        <p:nvSpPr>
          <p:cNvPr id="14341" name="Text Box 40"/>
          <p:cNvSpPr txBox="1">
            <a:spLocks noChangeArrowheads="1"/>
          </p:cNvSpPr>
          <p:nvPr/>
        </p:nvSpPr>
        <p:spPr bwMode="auto">
          <a:xfrm>
            <a:off x="4327526" y="2627313"/>
            <a:ext cx="184731" cy="369332"/>
          </a:xfrm>
          <a:prstGeom prst="rect">
            <a:avLst/>
          </a:prstGeom>
          <a:noFill/>
          <a:ln w="9525">
            <a:noFill/>
            <a:miter lim="800000"/>
            <a:headEnd/>
            <a:tailEnd/>
          </a:ln>
        </p:spPr>
        <p:txBody>
          <a:bodyPr wrap="none">
            <a:spAutoFit/>
          </a:bodyPr>
          <a:lstStyle/>
          <a:p>
            <a:pPr eaLnBrk="0" hangingPunct="0"/>
            <a:endParaRPr lang="en-IN" altLang="en-US"/>
          </a:p>
        </p:txBody>
      </p:sp>
      <p:sp>
        <p:nvSpPr>
          <p:cNvPr id="2" name="Rectangle 1"/>
          <p:cNvSpPr/>
          <p:nvPr/>
        </p:nvSpPr>
        <p:spPr>
          <a:xfrm>
            <a:off x="25730" y="533400"/>
            <a:ext cx="9144000" cy="5262979"/>
          </a:xfrm>
          <a:prstGeom prst="rect">
            <a:avLst/>
          </a:prstGeom>
        </p:spPr>
        <p:txBody>
          <a:bodyPr wrap="square">
            <a:spAutoFit/>
          </a:bodyPr>
          <a:lstStyle/>
          <a:p>
            <a:pPr marL="285750" indent="-285750" algn="just">
              <a:buFont typeface="Arial" pitchFamily="34" charset="0"/>
              <a:buChar char="•"/>
            </a:pPr>
            <a:r>
              <a:rPr lang="en-US" sz="2400" b="1" dirty="0" smtClean="0"/>
              <a:t>Flood Forecasting Models </a:t>
            </a:r>
            <a:r>
              <a:rPr lang="en-US" sz="2400" b="1" dirty="0"/>
              <a:t>for each basin </a:t>
            </a:r>
            <a:r>
              <a:rPr lang="en-US" sz="2400" b="1" dirty="0" smtClean="0"/>
              <a:t>would </a:t>
            </a:r>
            <a:r>
              <a:rPr lang="en-US" sz="2400" b="1" dirty="0"/>
              <a:t>be developed in the Central Water Commission through consultancy. </a:t>
            </a:r>
            <a:endParaRPr lang="en-US" sz="2400" b="1" dirty="0" smtClean="0"/>
          </a:p>
          <a:p>
            <a:pPr algn="just"/>
            <a:endParaRPr lang="en-US" sz="2400" dirty="0" smtClean="0"/>
          </a:p>
          <a:p>
            <a:pPr marL="742950" lvl="1" indent="-285750" algn="just">
              <a:buFont typeface="Arial" pitchFamily="34" charset="0"/>
              <a:buChar char="•"/>
            </a:pPr>
            <a:r>
              <a:rPr lang="en-US" sz="2400" b="1" dirty="0" smtClean="0"/>
              <a:t>CWC </a:t>
            </a:r>
            <a:r>
              <a:rPr lang="en-US" sz="2400" b="1" dirty="0"/>
              <a:t>will share the flood data </a:t>
            </a:r>
            <a:r>
              <a:rPr lang="en-US" sz="2400" b="1" dirty="0" smtClean="0"/>
              <a:t> and model output with States.</a:t>
            </a:r>
          </a:p>
          <a:p>
            <a:pPr algn="just"/>
            <a:endParaRPr lang="en-US" sz="2400" b="1" dirty="0" smtClean="0"/>
          </a:p>
          <a:p>
            <a:pPr marL="285750" indent="-285750" algn="just">
              <a:buFont typeface="Arial" pitchFamily="34" charset="0"/>
              <a:buChar char="•"/>
            </a:pPr>
            <a:r>
              <a:rPr lang="en-US" sz="2400" b="1" dirty="0" smtClean="0"/>
              <a:t>The involvement </a:t>
            </a:r>
            <a:r>
              <a:rPr lang="en-US" sz="2400" b="1" dirty="0"/>
              <a:t>of State Government is required </a:t>
            </a:r>
            <a:r>
              <a:rPr lang="en-US" sz="2400" b="1" dirty="0" smtClean="0"/>
              <a:t>for </a:t>
            </a:r>
            <a:r>
              <a:rPr lang="en-US" sz="2400" b="1" dirty="0"/>
              <a:t>effective flood management </a:t>
            </a:r>
            <a:r>
              <a:rPr lang="en-US" sz="2400" b="1" dirty="0" smtClean="0"/>
              <a:t>and </a:t>
            </a:r>
            <a:r>
              <a:rPr lang="en-US" sz="2400" b="1" dirty="0"/>
              <a:t>effective implementation of the project. </a:t>
            </a:r>
            <a:r>
              <a:rPr lang="en-US" sz="2400" dirty="0"/>
              <a:t> </a:t>
            </a:r>
            <a:endParaRPr lang="en-US" sz="2400" dirty="0" smtClean="0"/>
          </a:p>
          <a:p>
            <a:pPr algn="just"/>
            <a:endParaRPr lang="en-US" sz="2400" dirty="0"/>
          </a:p>
          <a:p>
            <a:pPr marL="742950" lvl="1" indent="-285750" algn="just">
              <a:buFont typeface="Arial" pitchFamily="34" charset="0"/>
              <a:buChar char="•"/>
            </a:pPr>
            <a:r>
              <a:rPr lang="en-US" sz="2400" b="1" dirty="0" smtClean="0"/>
              <a:t>Sharing of Hydro-meteorological</a:t>
            </a:r>
            <a:r>
              <a:rPr lang="en-US" sz="2400" b="1" dirty="0"/>
              <a:t>, topographical and utilization data </a:t>
            </a:r>
            <a:r>
              <a:rPr lang="en-US" sz="2400" b="1" dirty="0" smtClean="0"/>
              <a:t>available with states</a:t>
            </a:r>
            <a:r>
              <a:rPr lang="en-US" sz="2400" dirty="0" smtClean="0"/>
              <a:t>.</a:t>
            </a:r>
          </a:p>
          <a:p>
            <a:pPr lvl="0" algn="just"/>
            <a:endParaRPr lang="en-US" sz="2400" dirty="0"/>
          </a:p>
        </p:txBody>
      </p:sp>
    </p:spTree>
    <p:extLst>
      <p:ext uri="{BB962C8B-B14F-4D97-AF65-F5344CB8AC3E}">
        <p14:creationId xmlns:p14="http://schemas.microsoft.com/office/powerpoint/2010/main" xmlns="" val="383486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969"/>
            <a:ext cx="7869238" cy="378031"/>
          </a:xfrm>
        </p:spPr>
        <p:txBody>
          <a:bodyPr rtlCol="0">
            <a:normAutofit fontScale="90000"/>
          </a:bodyPr>
          <a:lstStyle/>
          <a:p>
            <a:pPr eaLnBrk="1" fontAlgn="auto" hangingPunct="1">
              <a:spcAft>
                <a:spcPts val="0"/>
              </a:spcAft>
              <a:defRPr/>
            </a:pPr>
            <a:r>
              <a:rPr lang="en-US" sz="2800" b="1" dirty="0" smtClean="0">
                <a:solidFill>
                  <a:srgbClr val="FFFF00"/>
                </a:solidFill>
                <a:ea typeface="MS Mincho" pitchFamily="49" charset="-128"/>
              </a:rPr>
              <a:t>INVOLVEMENT OF STATES</a:t>
            </a:r>
            <a:endParaRPr lang="en-US" sz="3200" b="1" dirty="0" smtClean="0">
              <a:solidFill>
                <a:srgbClr val="FFFF00"/>
              </a:solidFill>
              <a:ea typeface="MS Mincho" pitchFamily="49" charset="-128"/>
            </a:endParaRPr>
          </a:p>
        </p:txBody>
      </p:sp>
      <p:sp>
        <p:nvSpPr>
          <p:cNvPr id="14339" name="Text Box 38"/>
          <p:cNvSpPr txBox="1">
            <a:spLocks noChangeArrowheads="1"/>
          </p:cNvSpPr>
          <p:nvPr/>
        </p:nvSpPr>
        <p:spPr bwMode="auto">
          <a:xfrm>
            <a:off x="762000" y="2703513"/>
            <a:ext cx="6934200" cy="366712"/>
          </a:xfrm>
          <a:prstGeom prst="rect">
            <a:avLst/>
          </a:prstGeom>
          <a:noFill/>
          <a:ln w="9525">
            <a:noFill/>
            <a:miter lim="800000"/>
            <a:headEnd/>
            <a:tailEnd/>
          </a:ln>
        </p:spPr>
        <p:txBody>
          <a:bodyPr>
            <a:spAutoFit/>
          </a:bodyPr>
          <a:lstStyle/>
          <a:p>
            <a:pPr eaLnBrk="0" hangingPunct="0"/>
            <a:endParaRPr lang="en-IN" altLang="en-US"/>
          </a:p>
        </p:txBody>
      </p:sp>
      <p:sp>
        <p:nvSpPr>
          <p:cNvPr id="14340" name="Text Box 39"/>
          <p:cNvSpPr txBox="1">
            <a:spLocks noChangeArrowheads="1"/>
          </p:cNvSpPr>
          <p:nvPr/>
        </p:nvSpPr>
        <p:spPr bwMode="auto">
          <a:xfrm>
            <a:off x="1066800" y="2779713"/>
            <a:ext cx="5715000" cy="366712"/>
          </a:xfrm>
          <a:prstGeom prst="rect">
            <a:avLst/>
          </a:prstGeom>
          <a:noFill/>
          <a:ln w="9525">
            <a:noFill/>
            <a:miter lim="800000"/>
            <a:headEnd/>
            <a:tailEnd/>
          </a:ln>
        </p:spPr>
        <p:txBody>
          <a:bodyPr>
            <a:spAutoFit/>
          </a:bodyPr>
          <a:lstStyle/>
          <a:p>
            <a:pPr eaLnBrk="0" hangingPunct="0"/>
            <a:endParaRPr lang="en-IN" altLang="en-US"/>
          </a:p>
        </p:txBody>
      </p:sp>
      <p:sp>
        <p:nvSpPr>
          <p:cNvPr id="14341" name="Text Box 40"/>
          <p:cNvSpPr txBox="1">
            <a:spLocks noChangeArrowheads="1"/>
          </p:cNvSpPr>
          <p:nvPr/>
        </p:nvSpPr>
        <p:spPr bwMode="auto">
          <a:xfrm>
            <a:off x="4327526" y="2627313"/>
            <a:ext cx="184731" cy="369332"/>
          </a:xfrm>
          <a:prstGeom prst="rect">
            <a:avLst/>
          </a:prstGeom>
          <a:noFill/>
          <a:ln w="9525">
            <a:noFill/>
            <a:miter lim="800000"/>
            <a:headEnd/>
            <a:tailEnd/>
          </a:ln>
        </p:spPr>
        <p:txBody>
          <a:bodyPr wrap="none">
            <a:spAutoFit/>
          </a:bodyPr>
          <a:lstStyle/>
          <a:p>
            <a:pPr eaLnBrk="0" hangingPunct="0"/>
            <a:endParaRPr lang="en-IN" altLang="en-US"/>
          </a:p>
        </p:txBody>
      </p:sp>
      <p:sp>
        <p:nvSpPr>
          <p:cNvPr id="2" name="Rectangle 1"/>
          <p:cNvSpPr/>
          <p:nvPr/>
        </p:nvSpPr>
        <p:spPr>
          <a:xfrm>
            <a:off x="0" y="533400"/>
            <a:ext cx="9144000" cy="6370975"/>
          </a:xfrm>
          <a:prstGeom prst="rect">
            <a:avLst/>
          </a:prstGeom>
        </p:spPr>
        <p:txBody>
          <a:bodyPr wrap="square">
            <a:spAutoFit/>
          </a:bodyPr>
          <a:lstStyle/>
          <a:p>
            <a:pPr marL="285750" lvl="0" indent="-285750" algn="just">
              <a:buFont typeface="Arial" pitchFamily="34" charset="0"/>
              <a:buChar char="•"/>
            </a:pPr>
            <a:r>
              <a:rPr lang="en-US" sz="2400" b="1" dirty="0"/>
              <a:t>Involvement of states officials during development of the model</a:t>
            </a:r>
          </a:p>
          <a:p>
            <a:pPr marL="903288" lvl="0" indent="-452438" algn="just">
              <a:buFont typeface="Arial" pitchFamily="34" charset="0"/>
              <a:buChar char="•"/>
            </a:pPr>
            <a:r>
              <a:rPr lang="en-US" sz="2400" dirty="0"/>
              <a:t>	At the end of each major milestone, training/workshop will be conducted to explain the status of the project, activities carried out in detail and sharing the experience faced during that period.  </a:t>
            </a:r>
            <a:endParaRPr lang="en-US" sz="2400" dirty="0" smtClean="0"/>
          </a:p>
          <a:p>
            <a:pPr marL="450850" lvl="0" algn="just"/>
            <a:endParaRPr lang="en-US" sz="2400" dirty="0"/>
          </a:p>
          <a:p>
            <a:pPr marL="903288" lvl="0" indent="-452438" algn="just">
              <a:buFont typeface="Arial" pitchFamily="34" charset="0"/>
              <a:buChar char="•"/>
            </a:pPr>
            <a:r>
              <a:rPr lang="en-US" sz="2400" dirty="0"/>
              <a:t>Final model and inundation map libraries will be shared with the state </a:t>
            </a:r>
            <a:r>
              <a:rPr lang="en-US" sz="2400" dirty="0" smtClean="0"/>
              <a:t>agencies</a:t>
            </a:r>
          </a:p>
          <a:p>
            <a:pPr marL="450850" lvl="0" algn="just"/>
            <a:endParaRPr lang="en-US" sz="2400" dirty="0"/>
          </a:p>
          <a:p>
            <a:pPr marL="800100" lvl="1" indent="-342900" algn="just">
              <a:buFont typeface="Arial" pitchFamily="34" charset="0"/>
              <a:buChar char="•"/>
            </a:pPr>
            <a:r>
              <a:rPr lang="en-US" sz="2400" dirty="0" smtClean="0"/>
              <a:t> Operational </a:t>
            </a:r>
            <a:r>
              <a:rPr lang="en-US" sz="2400" dirty="0"/>
              <a:t>training on the model running and result dissemination will be provided </a:t>
            </a:r>
            <a:r>
              <a:rPr lang="en-US" sz="2400" dirty="0" smtClean="0"/>
              <a:t>to states officials.</a:t>
            </a:r>
          </a:p>
          <a:p>
            <a:pPr lvl="1" algn="just"/>
            <a:endParaRPr lang="en-US" sz="2400" dirty="0" smtClean="0"/>
          </a:p>
          <a:p>
            <a:pPr marL="800100" lvl="1" indent="-342900" algn="just">
              <a:buFont typeface="Arial" pitchFamily="34" charset="0"/>
              <a:buChar char="•"/>
            </a:pPr>
            <a:r>
              <a:rPr lang="en-US" sz="2400" dirty="0" smtClean="0"/>
              <a:t>During </a:t>
            </a:r>
            <a:r>
              <a:rPr lang="en-US" sz="2400" dirty="0"/>
              <a:t>the Maintenance Phase </a:t>
            </a:r>
            <a:r>
              <a:rPr lang="en-US" sz="2400" dirty="0" smtClean="0"/>
              <a:t>Workshop/Conferences </a:t>
            </a:r>
            <a:r>
              <a:rPr lang="en-US" sz="2400" dirty="0"/>
              <a:t>will be conducted to discuss the challenges faced and success stories in the particular years. </a:t>
            </a:r>
          </a:p>
          <a:p>
            <a:pPr lvl="0" algn="just"/>
            <a:endParaRPr lang="en-US" sz="2400" dirty="0"/>
          </a:p>
        </p:txBody>
      </p:sp>
    </p:spTree>
    <p:extLst>
      <p:ext uri="{BB962C8B-B14F-4D97-AF65-F5344CB8AC3E}">
        <p14:creationId xmlns:p14="http://schemas.microsoft.com/office/powerpoint/2010/main" xmlns="" val="3903770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44793" y="2967335"/>
            <a:ext cx="32544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80599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834"/>
            <a:ext cx="8686800" cy="669966"/>
          </a:xfrm>
        </p:spPr>
        <p:txBody>
          <a:bodyPr>
            <a:normAutofit fontScale="90000"/>
          </a:bodyPr>
          <a:lstStyle/>
          <a:p>
            <a:pPr algn="l"/>
            <a:r>
              <a:rPr lang="en-IN" b="1" dirty="0" smtClean="0">
                <a:solidFill>
                  <a:srgbClr val="0070C0"/>
                </a:solidFill>
              </a:rPr>
              <a:t>Activities proposed to be carried by CWC</a:t>
            </a:r>
            <a:endParaRPr lang="en-IN" b="1" dirty="0">
              <a:solidFill>
                <a:srgbClr val="0070C0"/>
              </a:solidFill>
            </a:endParaRPr>
          </a:p>
        </p:txBody>
      </p:sp>
      <p:sp>
        <p:nvSpPr>
          <p:cNvPr id="5" name="Content Placeholder 4"/>
          <p:cNvSpPr>
            <a:spLocks noGrp="1"/>
          </p:cNvSpPr>
          <p:nvPr>
            <p:ph idx="1"/>
          </p:nvPr>
        </p:nvSpPr>
        <p:spPr>
          <a:xfrm>
            <a:off x="304800" y="1066800"/>
            <a:ext cx="8534400" cy="4724400"/>
          </a:xfrm>
        </p:spPr>
        <p:txBody>
          <a:bodyPr>
            <a:normAutofit lnSpcReduction="10000"/>
          </a:bodyPr>
          <a:lstStyle/>
          <a:p>
            <a:pPr lvl="0" algn="just"/>
            <a:r>
              <a:rPr lang="en-US" sz="2800" dirty="0" smtClean="0"/>
              <a:t>Extension </a:t>
            </a:r>
            <a:r>
              <a:rPr lang="en-US" sz="2800" dirty="0"/>
              <a:t>of </a:t>
            </a:r>
            <a:r>
              <a:rPr lang="en-US" sz="2800" dirty="0" err="1" smtClean="0"/>
              <a:t>eSWIS</a:t>
            </a:r>
            <a:endParaRPr lang="en-US" sz="2800" dirty="0" smtClean="0"/>
          </a:p>
          <a:p>
            <a:pPr lvl="0" algn="just"/>
            <a:endParaRPr lang="en-US" sz="2800" dirty="0"/>
          </a:p>
          <a:p>
            <a:pPr lvl="0" algn="just"/>
            <a:r>
              <a:rPr lang="en-US" sz="2800" dirty="0" smtClean="0"/>
              <a:t>Development </a:t>
            </a:r>
            <a:r>
              <a:rPr lang="en-US" sz="2800" dirty="0"/>
              <a:t>of Regional Models </a:t>
            </a:r>
            <a:r>
              <a:rPr lang="en-IN" sz="2800" dirty="0"/>
              <a:t>for water </a:t>
            </a:r>
            <a:r>
              <a:rPr lang="en-IN" sz="2800" dirty="0" smtClean="0"/>
              <a:t>availability</a:t>
            </a:r>
          </a:p>
          <a:p>
            <a:pPr lvl="0" algn="just"/>
            <a:endParaRPr lang="en-IN" sz="2800" dirty="0" smtClean="0"/>
          </a:p>
          <a:p>
            <a:pPr lvl="0" algn="just"/>
            <a:r>
              <a:rPr lang="en-IN" sz="2800" dirty="0" smtClean="0"/>
              <a:t>Development </a:t>
            </a:r>
            <a:r>
              <a:rPr lang="en-IN" sz="2800" dirty="0"/>
              <a:t>of aquatic life assessment in major rivers of </a:t>
            </a:r>
            <a:r>
              <a:rPr lang="en-IN" sz="2800" dirty="0" smtClean="0"/>
              <a:t>India </a:t>
            </a:r>
          </a:p>
          <a:p>
            <a:pPr lvl="0" algn="just"/>
            <a:endParaRPr lang="en-US" sz="2800" dirty="0"/>
          </a:p>
          <a:p>
            <a:pPr lvl="0" algn="just"/>
            <a:r>
              <a:rPr lang="en-IN" sz="2800" dirty="0"/>
              <a:t>Preparation </a:t>
            </a:r>
            <a:r>
              <a:rPr lang="en-IN" sz="2800" dirty="0" smtClean="0"/>
              <a:t>of reference </a:t>
            </a:r>
            <a:r>
              <a:rPr lang="en-IN" sz="2800" dirty="0" err="1"/>
              <a:t>Evapo</a:t>
            </a:r>
            <a:r>
              <a:rPr lang="en-IN" sz="2800" dirty="0"/>
              <a:t>-transpiration Atlas for </a:t>
            </a:r>
            <a:r>
              <a:rPr lang="en-IN" sz="2800" dirty="0" smtClean="0"/>
              <a:t>country </a:t>
            </a:r>
            <a:endParaRPr lang="en-US" sz="2800" dirty="0"/>
          </a:p>
          <a:p>
            <a:pPr algn="just"/>
            <a:endParaRPr lang="en-US" sz="2800" dirty="0"/>
          </a:p>
        </p:txBody>
      </p:sp>
    </p:spTree>
    <p:extLst>
      <p:ext uri="{BB962C8B-B14F-4D97-AF65-F5344CB8AC3E}">
        <p14:creationId xmlns:p14="http://schemas.microsoft.com/office/powerpoint/2010/main" xmlns="" val="1892011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64" y="0"/>
            <a:ext cx="9054935" cy="609600"/>
          </a:xfrm>
        </p:spPr>
        <p:txBody>
          <a:bodyPr>
            <a:normAutofit fontScale="90000"/>
          </a:bodyPr>
          <a:lstStyle/>
          <a:p>
            <a:pPr algn="l"/>
            <a:r>
              <a:rPr lang="en-IN" b="1" dirty="0" smtClean="0">
                <a:solidFill>
                  <a:srgbClr val="0070C0"/>
                </a:solidFill>
              </a:rPr>
              <a:t>Activities proposed to be carried by CWC</a:t>
            </a:r>
            <a:endParaRPr lang="en-IN" b="1" dirty="0">
              <a:solidFill>
                <a:srgbClr val="0070C0"/>
              </a:solidFill>
            </a:endParaRPr>
          </a:p>
        </p:txBody>
      </p:sp>
      <p:sp>
        <p:nvSpPr>
          <p:cNvPr id="5" name="Content Placeholder 4"/>
          <p:cNvSpPr>
            <a:spLocks noGrp="1"/>
          </p:cNvSpPr>
          <p:nvPr>
            <p:ph idx="1"/>
          </p:nvPr>
        </p:nvSpPr>
        <p:spPr>
          <a:xfrm>
            <a:off x="304800" y="838200"/>
            <a:ext cx="8534400" cy="4876800"/>
          </a:xfrm>
        </p:spPr>
        <p:txBody>
          <a:bodyPr>
            <a:normAutofit/>
          </a:bodyPr>
          <a:lstStyle/>
          <a:p>
            <a:pPr algn="just"/>
            <a:r>
              <a:rPr lang="en-IN" sz="2800" dirty="0" smtClean="0"/>
              <a:t>Physically </a:t>
            </a:r>
            <a:r>
              <a:rPr lang="en-IN" sz="2800" dirty="0"/>
              <a:t>based mathematical modelling for sediment rate estimation and sediment transport in the river </a:t>
            </a:r>
            <a:r>
              <a:rPr lang="en-IN" sz="2800" dirty="0" smtClean="0"/>
              <a:t>basin</a:t>
            </a:r>
          </a:p>
          <a:p>
            <a:pPr algn="just"/>
            <a:endParaRPr lang="en-IN" sz="1200" dirty="0" smtClean="0"/>
          </a:p>
          <a:p>
            <a:pPr lvl="0" algn="just"/>
            <a:r>
              <a:rPr lang="en-US" sz="2800" dirty="0" smtClean="0"/>
              <a:t>Strengthening </a:t>
            </a:r>
            <a:r>
              <a:rPr lang="en-US" sz="2800" dirty="0"/>
              <a:t>of </a:t>
            </a:r>
            <a:r>
              <a:rPr lang="en-US" sz="2800" dirty="0" smtClean="0"/>
              <a:t>India-WRIS</a:t>
            </a:r>
          </a:p>
          <a:p>
            <a:pPr lvl="0" algn="just"/>
            <a:endParaRPr lang="en-US" sz="1400" dirty="0" smtClean="0"/>
          </a:p>
          <a:p>
            <a:pPr lvl="0" algn="just"/>
            <a:r>
              <a:rPr lang="en-US" sz="2800" dirty="0" smtClean="0"/>
              <a:t>Water </a:t>
            </a:r>
            <a:r>
              <a:rPr lang="en-US" sz="2800" dirty="0"/>
              <a:t>Technology Park/Center of Excellence at </a:t>
            </a:r>
            <a:r>
              <a:rPr lang="en-US" sz="2800" dirty="0" smtClean="0"/>
              <a:t>Hyderabad</a:t>
            </a:r>
          </a:p>
          <a:p>
            <a:pPr lvl="0" algn="just"/>
            <a:endParaRPr lang="en-US" dirty="0" smtClean="0"/>
          </a:p>
          <a:p>
            <a:pPr algn="just"/>
            <a:r>
              <a:rPr lang="en-IN" sz="2800" dirty="0"/>
              <a:t>Balance work/Continuation of HDA-SW Activities-Capacity building of State</a:t>
            </a:r>
            <a:endParaRPr lang="en-US" sz="2800" dirty="0"/>
          </a:p>
          <a:p>
            <a:pPr lvl="0" algn="just"/>
            <a:endParaRPr lang="en-US" sz="2800" dirty="0"/>
          </a:p>
          <a:p>
            <a:pPr algn="just"/>
            <a:endParaRPr lang="en-US" sz="2800" dirty="0"/>
          </a:p>
        </p:txBody>
      </p:sp>
    </p:spTree>
    <p:extLst>
      <p:ext uri="{BB962C8B-B14F-4D97-AF65-F5344CB8AC3E}">
        <p14:creationId xmlns:p14="http://schemas.microsoft.com/office/powerpoint/2010/main" xmlns="" val="1428299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13217"/>
          </a:xfrm>
        </p:spPr>
        <p:txBody>
          <a:bodyPr>
            <a:noAutofit/>
          </a:bodyPr>
          <a:lstStyle/>
          <a:p>
            <a:pPr algn="l"/>
            <a:r>
              <a:rPr lang="en-US" sz="2800" b="1" dirty="0">
                <a:solidFill>
                  <a:srgbClr val="0070C0"/>
                </a:solidFill>
              </a:rPr>
              <a:t>Flash flood guidance coupled with weather forecast</a:t>
            </a:r>
            <a:endParaRPr lang="en-IN" sz="2800" dirty="0">
              <a:solidFill>
                <a:srgbClr val="0070C0"/>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025" t="5936" r="3136" b="3973"/>
          <a:stretch/>
        </p:blipFill>
        <p:spPr bwMode="auto">
          <a:xfrm>
            <a:off x="1219200" y="613217"/>
            <a:ext cx="5638800" cy="6247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400800" y="3712128"/>
            <a:ext cx="2743200" cy="369332"/>
          </a:xfrm>
          <a:prstGeom prst="rect">
            <a:avLst/>
          </a:prstGeom>
          <a:noFill/>
        </p:spPr>
        <p:txBody>
          <a:bodyPr wrap="square" rtlCol="0">
            <a:spAutoFit/>
          </a:bodyPr>
          <a:lstStyle/>
          <a:p>
            <a:r>
              <a:rPr lang="en-US" dirty="0" smtClean="0">
                <a:solidFill>
                  <a:srgbClr val="0070C0"/>
                </a:solidFill>
              </a:rPr>
              <a:t>AREA-2.48 Lakh </a:t>
            </a:r>
            <a:r>
              <a:rPr lang="en-US" dirty="0" err="1" smtClean="0">
                <a:solidFill>
                  <a:srgbClr val="0070C0"/>
                </a:solidFill>
              </a:rPr>
              <a:t>SqKm</a:t>
            </a:r>
            <a:endParaRPr lang="en-US" dirty="0">
              <a:solidFill>
                <a:srgbClr val="0070C0"/>
              </a:solidFill>
            </a:endParaRPr>
          </a:p>
        </p:txBody>
      </p:sp>
    </p:spTree>
    <p:extLst>
      <p:ext uri="{BB962C8B-B14F-4D97-AF65-F5344CB8AC3E}">
        <p14:creationId xmlns:p14="http://schemas.microsoft.com/office/powerpoint/2010/main" xmlns="" val="79780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Autofit/>
          </a:bodyPr>
          <a:lstStyle/>
          <a:p>
            <a:pPr algn="l"/>
            <a:r>
              <a:rPr lang="en-US" sz="2800" b="1" dirty="0">
                <a:solidFill>
                  <a:srgbClr val="0070C0"/>
                </a:solidFill>
              </a:rPr>
              <a:t>Flash flood guidance coupled with weather forecast</a:t>
            </a:r>
            <a:endParaRPr lang="en-IN" sz="2800"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629940794"/>
              </p:ext>
            </p:extLst>
          </p:nvPr>
        </p:nvGraphicFramePr>
        <p:xfrm>
          <a:off x="304800" y="1066800"/>
          <a:ext cx="8686799" cy="4685208"/>
        </p:xfrm>
        <a:graphic>
          <a:graphicData uri="http://schemas.openxmlformats.org/drawingml/2006/table">
            <a:tbl>
              <a:tblPr firstRow="1" firstCol="1" bandRow="1">
                <a:tableStyleId>{7DF18680-E054-41AD-8BC1-D1AEF772440D}</a:tableStyleId>
              </a:tblPr>
              <a:tblGrid>
                <a:gridCol w="673186"/>
                <a:gridCol w="2179874"/>
                <a:gridCol w="495867"/>
                <a:gridCol w="2118620"/>
                <a:gridCol w="629072"/>
                <a:gridCol w="2590180"/>
              </a:tblGrid>
              <a:tr h="664028">
                <a:tc>
                  <a:txBody>
                    <a:bodyPr/>
                    <a:lstStyle/>
                    <a:p>
                      <a:pPr marL="1588" indent="0" algn="just">
                        <a:lnSpc>
                          <a:spcPct val="115000"/>
                        </a:lnSpc>
                        <a:spcAft>
                          <a:spcPts val="0"/>
                        </a:spcAft>
                      </a:pPr>
                      <a:r>
                        <a:rPr lang="en-US" sz="1600" dirty="0">
                          <a:solidFill>
                            <a:schemeClr val="tx1"/>
                          </a:solidFill>
                          <a:effectLst/>
                        </a:rPr>
                        <a:t>SN</a:t>
                      </a:r>
                      <a:endParaRPr lang="en-US" sz="1400" dirty="0">
                        <a:solidFill>
                          <a:schemeClr val="tx1"/>
                        </a:solidFill>
                        <a:effectLst/>
                        <a:latin typeface="Calibri"/>
                        <a:ea typeface="Calibri"/>
                        <a:cs typeface="Mangal"/>
                      </a:endParaRPr>
                    </a:p>
                  </a:txBody>
                  <a:tcPr marL="68580" marR="68580" marT="0" marB="0"/>
                </a:tc>
                <a:tc>
                  <a:txBody>
                    <a:bodyPr/>
                    <a:lstStyle/>
                    <a:p>
                      <a:pPr marL="0" indent="0" algn="just">
                        <a:lnSpc>
                          <a:spcPct val="115000"/>
                        </a:lnSpc>
                        <a:spcAft>
                          <a:spcPts val="0"/>
                        </a:spcAft>
                      </a:pPr>
                      <a:r>
                        <a:rPr lang="en-US" sz="1600" dirty="0">
                          <a:solidFill>
                            <a:schemeClr val="tx1"/>
                          </a:solidFill>
                          <a:effectLst/>
                        </a:rPr>
                        <a:t>Basin/Reaches/ state</a:t>
                      </a:r>
                      <a:endParaRPr lang="en-US" sz="1400" dirty="0">
                        <a:solidFill>
                          <a:schemeClr val="tx1"/>
                        </a:solidFill>
                        <a:effectLst/>
                        <a:latin typeface="Calibri"/>
                        <a:ea typeface="Calibri"/>
                        <a:cs typeface="Mangal"/>
                      </a:endParaRPr>
                    </a:p>
                  </a:txBody>
                  <a:tcPr marL="68580" marR="68580" marT="0" marB="0"/>
                </a:tc>
                <a:tc>
                  <a:txBody>
                    <a:bodyPr/>
                    <a:lstStyle/>
                    <a:p>
                      <a:pPr marL="1588" indent="0" algn="just" defTabSz="914400" rtl="0" eaLnBrk="1" latinLnBrk="0" hangingPunct="1">
                        <a:lnSpc>
                          <a:spcPct val="115000"/>
                        </a:lnSpc>
                        <a:spcAft>
                          <a:spcPts val="0"/>
                        </a:spcAft>
                      </a:pPr>
                      <a:r>
                        <a:rPr lang="en-US" sz="1600" b="1" kern="1200" dirty="0">
                          <a:solidFill>
                            <a:schemeClr val="tx1"/>
                          </a:solidFill>
                          <a:effectLst/>
                          <a:latin typeface="+mn-lt"/>
                          <a:ea typeface="+mn-ea"/>
                          <a:cs typeface="+mn-cs"/>
                        </a:rPr>
                        <a:t>SN</a:t>
                      </a:r>
                    </a:p>
                  </a:txBody>
                  <a:tcPr marL="68580" marR="68580" marT="0" marB="0"/>
                </a:tc>
                <a:tc>
                  <a:txBody>
                    <a:bodyPr/>
                    <a:lstStyle/>
                    <a:p>
                      <a:pPr marL="0" indent="0" algn="just">
                        <a:lnSpc>
                          <a:spcPct val="115000"/>
                        </a:lnSpc>
                        <a:spcAft>
                          <a:spcPts val="0"/>
                        </a:spcAft>
                      </a:pPr>
                      <a:r>
                        <a:rPr lang="en-US" sz="1600" dirty="0">
                          <a:solidFill>
                            <a:schemeClr val="tx1"/>
                          </a:solidFill>
                          <a:effectLst/>
                        </a:rPr>
                        <a:t>Basin/Reaches/state</a:t>
                      </a:r>
                      <a:endParaRPr lang="en-US" sz="1400" dirty="0">
                        <a:solidFill>
                          <a:schemeClr val="tx1"/>
                        </a:solidFill>
                        <a:effectLst/>
                        <a:latin typeface="Calibri"/>
                        <a:ea typeface="Calibri"/>
                        <a:cs typeface="Mangal"/>
                      </a:endParaRPr>
                    </a:p>
                  </a:txBody>
                  <a:tcPr marL="68580" marR="68580" marT="0" marB="0"/>
                </a:tc>
                <a:tc>
                  <a:txBody>
                    <a:bodyPr/>
                    <a:lstStyle/>
                    <a:p>
                      <a:pPr marL="1588" indent="0" algn="just" defTabSz="914400" rtl="0" eaLnBrk="1" latinLnBrk="0" hangingPunct="1">
                        <a:lnSpc>
                          <a:spcPct val="115000"/>
                        </a:lnSpc>
                        <a:spcAft>
                          <a:spcPts val="0"/>
                        </a:spcAft>
                      </a:pPr>
                      <a:r>
                        <a:rPr lang="en-US" sz="1600" b="1" kern="1200" dirty="0">
                          <a:solidFill>
                            <a:schemeClr val="tx1"/>
                          </a:solidFill>
                          <a:effectLst/>
                          <a:latin typeface="+mn-lt"/>
                          <a:ea typeface="+mn-ea"/>
                          <a:cs typeface="+mn-cs"/>
                        </a:rPr>
                        <a:t>SN</a:t>
                      </a:r>
                    </a:p>
                  </a:txBody>
                  <a:tcPr marL="68580" marR="68580" marT="0" marB="0"/>
                </a:tc>
                <a:tc>
                  <a:txBody>
                    <a:bodyPr/>
                    <a:lstStyle/>
                    <a:p>
                      <a:pPr marL="0" indent="0" algn="just">
                        <a:lnSpc>
                          <a:spcPct val="115000"/>
                        </a:lnSpc>
                        <a:spcAft>
                          <a:spcPts val="0"/>
                        </a:spcAft>
                      </a:pPr>
                      <a:r>
                        <a:rPr lang="en-US" sz="1600" dirty="0">
                          <a:solidFill>
                            <a:schemeClr val="tx1"/>
                          </a:solidFill>
                          <a:effectLst/>
                        </a:rPr>
                        <a:t>Basin/Reaches/ state</a:t>
                      </a:r>
                      <a:endParaRPr lang="en-US" sz="1400" dirty="0">
                        <a:solidFill>
                          <a:schemeClr val="tx1"/>
                        </a:solidFill>
                        <a:effectLst/>
                        <a:latin typeface="Calibri"/>
                        <a:ea typeface="Calibri"/>
                        <a:cs typeface="Mangal"/>
                      </a:endParaRPr>
                    </a:p>
                  </a:txBody>
                  <a:tcPr marL="68580" marR="68580" marT="0" marB="0"/>
                </a:tc>
              </a:tr>
              <a:tr h="664028">
                <a:tc>
                  <a:txBody>
                    <a:bodyPr/>
                    <a:lstStyle/>
                    <a:p>
                      <a:pPr marL="7938" indent="-7938" algn="just">
                        <a:lnSpc>
                          <a:spcPct val="115000"/>
                        </a:lnSpc>
                        <a:spcAft>
                          <a:spcPts val="0"/>
                        </a:spcAft>
                      </a:pPr>
                      <a:r>
                        <a:rPr lang="en-US" sz="2000" b="1" dirty="0">
                          <a:solidFill>
                            <a:schemeClr val="tx1"/>
                          </a:solidFill>
                          <a:effectLst/>
                        </a:rPr>
                        <a:t>1</a:t>
                      </a:r>
                      <a:endParaRPr lang="en-US" sz="1800" b="1" dirty="0">
                        <a:solidFill>
                          <a:schemeClr val="tx1"/>
                        </a:solidFill>
                        <a:effectLst/>
                        <a:latin typeface="Calibri"/>
                        <a:ea typeface="Calibri"/>
                        <a:cs typeface="Mangal"/>
                      </a:endParaRPr>
                    </a:p>
                  </a:txBody>
                  <a:tcPr marL="68580" marR="68580" marT="0" marB="0"/>
                </a:tc>
                <a:tc>
                  <a:txBody>
                    <a:bodyPr/>
                    <a:lstStyle/>
                    <a:p>
                      <a:pPr algn="just">
                        <a:lnSpc>
                          <a:spcPct val="115000"/>
                        </a:lnSpc>
                        <a:spcAft>
                          <a:spcPts val="0"/>
                        </a:spcAft>
                      </a:pPr>
                      <a:r>
                        <a:rPr lang="en-US" sz="2000" b="1" dirty="0">
                          <a:solidFill>
                            <a:schemeClr val="tx1"/>
                          </a:solidFill>
                          <a:effectLst/>
                        </a:rPr>
                        <a:t>Bhagirathi</a:t>
                      </a:r>
                      <a:endParaRPr lang="en-US" sz="1800" b="1" dirty="0">
                        <a:solidFill>
                          <a:schemeClr val="tx1"/>
                        </a:solidFill>
                        <a:effectLst/>
                        <a:latin typeface="Calibri"/>
                        <a:ea typeface="Calibri"/>
                        <a:cs typeface="Mangal"/>
                      </a:endParaRP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7</a:t>
                      </a:r>
                    </a:p>
                  </a:txBody>
                  <a:tcPr marL="68580" marR="68580" marT="0" marB="0"/>
                </a:tc>
                <a:tc>
                  <a:txBody>
                    <a:bodyPr/>
                    <a:lstStyle/>
                    <a:p>
                      <a:pPr algn="just">
                        <a:lnSpc>
                          <a:spcPct val="115000"/>
                        </a:lnSpc>
                        <a:spcAft>
                          <a:spcPts val="0"/>
                        </a:spcAft>
                      </a:pPr>
                      <a:r>
                        <a:rPr lang="en-US" sz="2000" b="1" dirty="0">
                          <a:solidFill>
                            <a:schemeClr val="tx1"/>
                          </a:solidFill>
                          <a:effectLst/>
                        </a:rPr>
                        <a:t>Nagaland</a:t>
                      </a:r>
                      <a:endParaRPr lang="en-US" sz="1800" b="1" dirty="0">
                        <a:solidFill>
                          <a:schemeClr val="tx1"/>
                        </a:solidFill>
                        <a:effectLst/>
                        <a:latin typeface="Calibri"/>
                        <a:ea typeface="Calibri"/>
                        <a:cs typeface="Mangal"/>
                      </a:endParaRP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13</a:t>
                      </a:r>
                    </a:p>
                  </a:txBody>
                  <a:tcPr marL="68580" marR="68580" marT="0" marB="0"/>
                </a:tc>
                <a:tc>
                  <a:txBody>
                    <a:bodyPr/>
                    <a:lstStyle/>
                    <a:p>
                      <a:pPr marL="0" algn="just" defTabSz="914400" rtl="0" eaLnBrk="1" latinLnBrk="0" hangingPunct="1">
                        <a:lnSpc>
                          <a:spcPct val="115000"/>
                        </a:lnSpc>
                        <a:spcAft>
                          <a:spcPts val="0"/>
                        </a:spcAft>
                      </a:pPr>
                      <a:r>
                        <a:rPr lang="en-US" sz="2000" b="1" kern="1200" dirty="0" err="1">
                          <a:solidFill>
                            <a:schemeClr val="tx1"/>
                          </a:solidFill>
                          <a:effectLst/>
                          <a:latin typeface="+mn-lt"/>
                          <a:ea typeface="+mn-ea"/>
                          <a:cs typeface="+mn-cs"/>
                        </a:rPr>
                        <a:t>Teesta</a:t>
                      </a:r>
                      <a:endParaRPr lang="en-US" sz="2000" b="1" kern="1200" dirty="0">
                        <a:solidFill>
                          <a:schemeClr val="tx1"/>
                        </a:solidFill>
                        <a:effectLst/>
                        <a:latin typeface="+mn-lt"/>
                        <a:ea typeface="+mn-ea"/>
                        <a:cs typeface="+mn-cs"/>
                      </a:endParaRPr>
                    </a:p>
                  </a:txBody>
                  <a:tcPr marL="68580" marR="68580" marT="0" marB="0"/>
                </a:tc>
              </a:tr>
              <a:tr h="664028">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2</a:t>
                      </a: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err="1">
                          <a:solidFill>
                            <a:schemeClr val="tx1"/>
                          </a:solidFill>
                          <a:effectLst/>
                          <a:latin typeface="+mn-lt"/>
                          <a:ea typeface="+mn-ea"/>
                          <a:cs typeface="+mn-cs"/>
                        </a:rPr>
                        <a:t>Alaknanda</a:t>
                      </a:r>
                      <a:endParaRPr lang="en-US" sz="2000" b="1" kern="1200" dirty="0">
                        <a:solidFill>
                          <a:schemeClr val="tx1"/>
                        </a:solidFill>
                        <a:effectLst/>
                        <a:latin typeface="+mn-lt"/>
                        <a:ea typeface="+mn-ea"/>
                        <a:cs typeface="+mn-cs"/>
                      </a:endParaRP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8</a:t>
                      </a:r>
                    </a:p>
                  </a:txBody>
                  <a:tcPr marL="68580" marR="68580" marT="0" marB="0"/>
                </a:tc>
                <a:tc>
                  <a:txBody>
                    <a:bodyPr/>
                    <a:lstStyle/>
                    <a:p>
                      <a:pPr marL="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Indus</a:t>
                      </a: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14</a:t>
                      </a:r>
                    </a:p>
                  </a:txBody>
                  <a:tcPr marL="68580" marR="68580" marT="0" marB="0"/>
                </a:tc>
                <a:tc>
                  <a:txBody>
                    <a:bodyPr/>
                    <a:lstStyle/>
                    <a:p>
                      <a:pPr marL="0" algn="just" defTabSz="914400" rtl="0" eaLnBrk="1" latinLnBrk="0" hangingPunct="1">
                        <a:lnSpc>
                          <a:spcPct val="115000"/>
                        </a:lnSpc>
                        <a:spcAft>
                          <a:spcPts val="0"/>
                        </a:spcAft>
                      </a:pPr>
                      <a:r>
                        <a:rPr lang="en-US" sz="2000" b="1" kern="1200" dirty="0" err="1">
                          <a:solidFill>
                            <a:schemeClr val="tx1"/>
                          </a:solidFill>
                          <a:effectLst/>
                          <a:latin typeface="+mn-lt"/>
                          <a:ea typeface="+mn-ea"/>
                          <a:cs typeface="+mn-cs"/>
                        </a:rPr>
                        <a:t>Subansiri</a:t>
                      </a:r>
                      <a:endParaRPr lang="en-US" sz="2000" b="1" kern="1200" dirty="0">
                        <a:solidFill>
                          <a:schemeClr val="tx1"/>
                        </a:solidFill>
                        <a:effectLst/>
                        <a:latin typeface="+mn-lt"/>
                        <a:ea typeface="+mn-ea"/>
                        <a:cs typeface="+mn-cs"/>
                      </a:endParaRPr>
                    </a:p>
                  </a:txBody>
                  <a:tcPr marL="68580" marR="68580" marT="0" marB="0"/>
                </a:tc>
              </a:tr>
              <a:tr h="664028">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3</a:t>
                      </a: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smtClean="0">
                          <a:solidFill>
                            <a:schemeClr val="tx1"/>
                          </a:solidFill>
                          <a:effectLst/>
                          <a:latin typeface="+mn-lt"/>
                          <a:ea typeface="+mn-ea"/>
                          <a:cs typeface="+mn-cs"/>
                        </a:rPr>
                        <a:t>Beas</a:t>
                      </a:r>
                      <a:endParaRPr lang="en-US" sz="2000" b="1" kern="1200" dirty="0">
                        <a:solidFill>
                          <a:schemeClr val="tx1"/>
                        </a:solidFill>
                        <a:effectLst/>
                        <a:latin typeface="+mn-lt"/>
                        <a:ea typeface="+mn-ea"/>
                        <a:cs typeface="+mn-cs"/>
                      </a:endParaRP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9</a:t>
                      </a:r>
                    </a:p>
                  </a:txBody>
                  <a:tcPr marL="68580" marR="68580" marT="0" marB="0"/>
                </a:tc>
                <a:tc>
                  <a:txBody>
                    <a:bodyPr/>
                    <a:lstStyle/>
                    <a:p>
                      <a:pPr marL="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Arunachal Pradesh</a:t>
                      </a: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15</a:t>
                      </a:r>
                    </a:p>
                  </a:txBody>
                  <a:tcPr marL="68580" marR="68580" marT="0" marB="0"/>
                </a:tc>
                <a:tc>
                  <a:txBody>
                    <a:bodyPr/>
                    <a:lstStyle/>
                    <a:p>
                      <a:pPr marL="0" algn="just" defTabSz="914400" rtl="0" eaLnBrk="1" latinLnBrk="0" hangingPunct="1">
                        <a:lnSpc>
                          <a:spcPct val="115000"/>
                        </a:lnSpc>
                        <a:spcAft>
                          <a:spcPts val="0"/>
                        </a:spcAft>
                      </a:pPr>
                      <a:r>
                        <a:rPr lang="en-US" sz="2000" b="1" kern="1200" dirty="0" err="1">
                          <a:solidFill>
                            <a:schemeClr val="tx1"/>
                          </a:solidFill>
                          <a:effectLst/>
                          <a:latin typeface="+mn-lt"/>
                          <a:ea typeface="+mn-ea"/>
                          <a:cs typeface="+mn-cs"/>
                        </a:rPr>
                        <a:t>Lohit</a:t>
                      </a:r>
                      <a:endParaRPr lang="en-US" sz="2000" b="1" kern="1200" dirty="0">
                        <a:solidFill>
                          <a:schemeClr val="tx1"/>
                        </a:solidFill>
                        <a:effectLst/>
                        <a:latin typeface="+mn-lt"/>
                        <a:ea typeface="+mn-ea"/>
                        <a:cs typeface="+mn-cs"/>
                      </a:endParaRPr>
                    </a:p>
                  </a:txBody>
                  <a:tcPr marL="68580" marR="68580" marT="0" marB="0"/>
                </a:tc>
              </a:tr>
              <a:tr h="664028">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4</a:t>
                      </a: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Chenab</a:t>
                      </a: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10</a:t>
                      </a:r>
                    </a:p>
                  </a:txBody>
                  <a:tcPr marL="68580" marR="68580" marT="0" marB="0"/>
                </a:tc>
                <a:tc>
                  <a:txBody>
                    <a:bodyPr/>
                    <a:lstStyle/>
                    <a:p>
                      <a:pPr marL="0" algn="just" defTabSz="914400" rtl="0" eaLnBrk="1" latinLnBrk="0" hangingPunct="1">
                        <a:lnSpc>
                          <a:spcPct val="115000"/>
                        </a:lnSpc>
                        <a:spcAft>
                          <a:spcPts val="0"/>
                        </a:spcAft>
                      </a:pPr>
                      <a:r>
                        <a:rPr lang="en-US" sz="2000" b="1" kern="1200" dirty="0" err="1" smtClean="0">
                          <a:solidFill>
                            <a:schemeClr val="tx1"/>
                          </a:solidFill>
                          <a:effectLst/>
                          <a:latin typeface="+mn-lt"/>
                          <a:ea typeface="+mn-ea"/>
                          <a:cs typeface="+mn-cs"/>
                        </a:rPr>
                        <a:t>Sharda</a:t>
                      </a:r>
                      <a:endParaRPr lang="en-US" sz="2000" b="1" kern="1200" dirty="0">
                        <a:solidFill>
                          <a:schemeClr val="tx1"/>
                        </a:solidFill>
                        <a:effectLst/>
                        <a:latin typeface="+mn-lt"/>
                        <a:ea typeface="+mn-ea"/>
                        <a:cs typeface="+mn-cs"/>
                      </a:endParaRP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16</a:t>
                      </a:r>
                    </a:p>
                  </a:txBody>
                  <a:tcPr marL="68580" marR="68580" marT="0" marB="0"/>
                </a:tc>
                <a:tc>
                  <a:txBody>
                    <a:bodyPr/>
                    <a:lstStyle/>
                    <a:p>
                      <a:pPr marL="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Siang</a:t>
                      </a:r>
                    </a:p>
                  </a:txBody>
                  <a:tcPr marL="68580" marR="68580" marT="0" marB="0"/>
                </a:tc>
              </a:tr>
              <a:tr h="664028">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5</a:t>
                      </a: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err="1">
                          <a:solidFill>
                            <a:schemeClr val="tx1"/>
                          </a:solidFill>
                          <a:effectLst/>
                          <a:latin typeface="+mn-lt"/>
                          <a:ea typeface="+mn-ea"/>
                          <a:cs typeface="+mn-cs"/>
                        </a:rPr>
                        <a:t>Jhelam</a:t>
                      </a:r>
                      <a:endParaRPr lang="en-US" sz="2000" b="1" kern="1200" dirty="0">
                        <a:solidFill>
                          <a:schemeClr val="tx1"/>
                        </a:solidFill>
                        <a:effectLst/>
                        <a:latin typeface="+mn-lt"/>
                        <a:ea typeface="+mn-ea"/>
                        <a:cs typeface="+mn-cs"/>
                      </a:endParaRP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11</a:t>
                      </a:r>
                    </a:p>
                  </a:txBody>
                  <a:tcPr marL="68580" marR="68580" marT="0" marB="0"/>
                </a:tc>
                <a:tc>
                  <a:txBody>
                    <a:bodyPr/>
                    <a:lstStyle/>
                    <a:p>
                      <a:pPr marL="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Gandak</a:t>
                      </a: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17</a:t>
                      </a:r>
                    </a:p>
                  </a:txBody>
                  <a:tcPr marL="68580" marR="68580" marT="0" marB="0"/>
                </a:tc>
                <a:tc>
                  <a:txBody>
                    <a:bodyPr/>
                    <a:lstStyle/>
                    <a:p>
                      <a:pPr marL="0" algn="just" defTabSz="914400" rtl="0" eaLnBrk="1" latinLnBrk="0" hangingPunct="1">
                        <a:lnSpc>
                          <a:spcPct val="115000"/>
                        </a:lnSpc>
                        <a:spcAft>
                          <a:spcPts val="0"/>
                        </a:spcAft>
                      </a:pPr>
                      <a:r>
                        <a:rPr lang="en-US" sz="2000" b="1" kern="1200" dirty="0" err="1">
                          <a:solidFill>
                            <a:schemeClr val="tx1"/>
                          </a:solidFill>
                          <a:effectLst/>
                          <a:latin typeface="+mn-lt"/>
                          <a:ea typeface="+mn-ea"/>
                          <a:cs typeface="+mn-cs"/>
                        </a:rPr>
                        <a:t>Dibang</a:t>
                      </a:r>
                      <a:endParaRPr lang="en-US" sz="2000" b="1" kern="1200" dirty="0">
                        <a:solidFill>
                          <a:schemeClr val="tx1"/>
                        </a:solidFill>
                        <a:effectLst/>
                        <a:latin typeface="+mn-lt"/>
                        <a:ea typeface="+mn-ea"/>
                        <a:cs typeface="+mn-cs"/>
                      </a:endParaRPr>
                    </a:p>
                  </a:txBody>
                  <a:tcPr marL="68580" marR="68580" marT="0" marB="0"/>
                </a:tc>
              </a:tr>
              <a:tr h="664028">
                <a:tc>
                  <a:txBody>
                    <a:bodyPr/>
                    <a:lstStyle/>
                    <a:p>
                      <a:pPr marL="7938" indent="-7938"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6</a:t>
                      </a:r>
                    </a:p>
                  </a:txBody>
                  <a:tcPr marL="68580" marR="68580" marT="0" marB="0"/>
                </a:tc>
                <a:tc>
                  <a:txBody>
                    <a:bodyPr/>
                    <a:lstStyle/>
                    <a:p>
                      <a:pPr marL="7938" indent="-7938" algn="just" defTabSz="914400" rtl="0" eaLnBrk="1" latinLnBrk="0" hangingPunct="1">
                        <a:lnSpc>
                          <a:spcPct val="115000"/>
                        </a:lnSpc>
                        <a:spcAft>
                          <a:spcPts val="0"/>
                        </a:spcAft>
                      </a:pPr>
                      <a:r>
                        <a:rPr lang="en-US" sz="2000" b="1" kern="1200" dirty="0" err="1">
                          <a:solidFill>
                            <a:schemeClr val="tx1"/>
                          </a:solidFill>
                          <a:effectLst/>
                          <a:latin typeface="+mn-lt"/>
                          <a:ea typeface="+mn-ea"/>
                          <a:cs typeface="+mn-cs"/>
                        </a:rPr>
                        <a:t>Tawi</a:t>
                      </a:r>
                      <a:endParaRPr lang="en-US" sz="2000" b="1" kern="1200" dirty="0">
                        <a:solidFill>
                          <a:schemeClr val="tx1"/>
                        </a:solidFill>
                        <a:effectLst/>
                        <a:latin typeface="+mn-lt"/>
                        <a:ea typeface="+mn-ea"/>
                        <a:cs typeface="+mn-cs"/>
                      </a:endParaRP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12</a:t>
                      </a:r>
                    </a:p>
                  </a:txBody>
                  <a:tcPr marL="68580" marR="68580" marT="0" marB="0"/>
                </a:tc>
                <a:tc>
                  <a:txBody>
                    <a:bodyPr/>
                    <a:lstStyle/>
                    <a:p>
                      <a:pPr marL="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Kosi</a:t>
                      </a:r>
                    </a:p>
                  </a:txBody>
                  <a:tcPr marL="68580" marR="68580" marT="0" marB="0"/>
                </a:tc>
                <a:tc>
                  <a:txBody>
                    <a:bodyPr/>
                    <a:lstStyle/>
                    <a:p>
                      <a:pPr marL="1588" indent="0" algn="just" defTabSz="914400" rtl="0" eaLnBrk="1" latinLnBrk="0" hangingPunct="1">
                        <a:lnSpc>
                          <a:spcPct val="115000"/>
                        </a:lnSpc>
                        <a:spcAft>
                          <a:spcPts val="0"/>
                        </a:spcAft>
                      </a:pPr>
                      <a:r>
                        <a:rPr lang="en-US" sz="2000" b="1" kern="1200" dirty="0">
                          <a:solidFill>
                            <a:schemeClr val="tx1"/>
                          </a:solidFill>
                          <a:effectLst/>
                          <a:latin typeface="+mn-lt"/>
                          <a:ea typeface="+mn-ea"/>
                          <a:cs typeface="+mn-cs"/>
                        </a:rPr>
                        <a:t> </a:t>
                      </a:r>
                    </a:p>
                  </a:txBody>
                  <a:tcPr marL="68580" marR="68580" marT="0" marB="0"/>
                </a:tc>
                <a:tc>
                  <a:txBody>
                    <a:bodyPr/>
                    <a:lstStyle/>
                    <a:p>
                      <a:pPr marL="457200" algn="just">
                        <a:lnSpc>
                          <a:spcPct val="115000"/>
                        </a:lnSpc>
                        <a:spcAft>
                          <a:spcPts val="0"/>
                        </a:spcAft>
                      </a:pPr>
                      <a:r>
                        <a:rPr lang="en-US" sz="2000" b="1" dirty="0">
                          <a:solidFill>
                            <a:schemeClr val="tx1"/>
                          </a:solidFill>
                          <a:effectLst/>
                        </a:rPr>
                        <a:t> </a:t>
                      </a:r>
                      <a:endParaRPr lang="en-US" sz="1800" b="1" dirty="0">
                        <a:solidFill>
                          <a:schemeClr val="tx1"/>
                        </a:solidFill>
                        <a:effectLst/>
                        <a:latin typeface="Calibri"/>
                        <a:ea typeface="Calibri"/>
                        <a:cs typeface="Mangal"/>
                      </a:endParaRPr>
                    </a:p>
                  </a:txBody>
                  <a:tcPr marL="68580" marR="68580" marT="0" marB="0"/>
                </a:tc>
              </a:tr>
            </a:tbl>
          </a:graphicData>
        </a:graphic>
      </p:graphicFrame>
    </p:spTree>
    <p:extLst>
      <p:ext uri="{BB962C8B-B14F-4D97-AF65-F5344CB8AC3E}">
        <p14:creationId xmlns:p14="http://schemas.microsoft.com/office/powerpoint/2010/main" xmlns="" val="302791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76200"/>
            <a:ext cx="9143999"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dirty="0" smtClean="0">
                <a:solidFill>
                  <a:srgbClr val="0070C0"/>
                </a:solidFill>
              </a:rPr>
              <a:t>Inundation </a:t>
            </a:r>
            <a:r>
              <a:rPr lang="en-US" sz="2000" b="1" dirty="0">
                <a:solidFill>
                  <a:srgbClr val="0070C0"/>
                </a:solidFill>
              </a:rPr>
              <a:t>modeling including cyclone related floods in delta </a:t>
            </a:r>
            <a:r>
              <a:rPr lang="en-US" sz="2000" b="1" dirty="0" smtClean="0">
                <a:solidFill>
                  <a:srgbClr val="0070C0"/>
                </a:solidFill>
              </a:rPr>
              <a:t>regions</a:t>
            </a:r>
            <a:endParaRPr lang="en-IN" sz="2000" dirty="0">
              <a:solidFill>
                <a:srgbClr val="0070C0"/>
              </a:solidFill>
            </a:endParaRPr>
          </a:p>
        </p:txBody>
      </p:sp>
      <p:sp>
        <p:nvSpPr>
          <p:cNvPr id="2" name="Content Placeholder 1"/>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203" y="492826"/>
            <a:ext cx="8957953" cy="6387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019800" y="5079877"/>
            <a:ext cx="2590800" cy="369332"/>
          </a:xfrm>
          <a:prstGeom prst="rect">
            <a:avLst/>
          </a:prstGeom>
          <a:noFill/>
        </p:spPr>
        <p:txBody>
          <a:bodyPr wrap="square" rtlCol="0">
            <a:spAutoFit/>
          </a:bodyPr>
          <a:lstStyle/>
          <a:p>
            <a:r>
              <a:rPr lang="en-US" dirty="0" smtClean="0">
                <a:solidFill>
                  <a:srgbClr val="0070C0"/>
                </a:solidFill>
              </a:rPr>
              <a:t>AREA-1.36 Lakh </a:t>
            </a:r>
            <a:r>
              <a:rPr lang="en-US" dirty="0" err="1" smtClean="0">
                <a:solidFill>
                  <a:srgbClr val="0070C0"/>
                </a:solidFill>
              </a:rPr>
              <a:t>SqKm</a:t>
            </a:r>
            <a:endParaRPr lang="en-US" dirty="0">
              <a:solidFill>
                <a:srgbClr val="0070C0"/>
              </a:solidFill>
            </a:endParaRPr>
          </a:p>
        </p:txBody>
      </p:sp>
    </p:spTree>
    <p:extLst>
      <p:ext uri="{BB962C8B-B14F-4D97-AF65-F5344CB8AC3E}">
        <p14:creationId xmlns:p14="http://schemas.microsoft.com/office/powerpoint/2010/main" xmlns="" val="3291075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76200" y="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100" b="1" dirty="0" smtClean="0">
                <a:solidFill>
                  <a:srgbClr val="0070C0"/>
                </a:solidFill>
              </a:rPr>
              <a:t>Inundation </a:t>
            </a:r>
            <a:r>
              <a:rPr lang="en-US" sz="2100" b="1" dirty="0">
                <a:solidFill>
                  <a:srgbClr val="0070C0"/>
                </a:solidFill>
              </a:rPr>
              <a:t>modeling including cyclone related floods in delta </a:t>
            </a:r>
            <a:r>
              <a:rPr lang="en-US" sz="2100" b="1" dirty="0" smtClean="0">
                <a:solidFill>
                  <a:srgbClr val="0070C0"/>
                </a:solidFill>
              </a:rPr>
              <a:t>regions</a:t>
            </a:r>
            <a:endParaRPr lang="en-IN" sz="2100"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03593651"/>
              </p:ext>
            </p:extLst>
          </p:nvPr>
        </p:nvGraphicFramePr>
        <p:xfrm>
          <a:off x="190500" y="1143000"/>
          <a:ext cx="8839200" cy="3657600"/>
        </p:xfrm>
        <a:graphic>
          <a:graphicData uri="http://schemas.openxmlformats.org/drawingml/2006/table">
            <a:tbl>
              <a:tblPr firstRow="1" firstCol="1" bandRow="1">
                <a:tableStyleId>{7DF18680-E054-41AD-8BC1-D1AEF772440D}</a:tableStyleId>
              </a:tblPr>
              <a:tblGrid>
                <a:gridCol w="610766"/>
                <a:gridCol w="5086071"/>
                <a:gridCol w="462552"/>
                <a:gridCol w="2679811"/>
              </a:tblGrid>
              <a:tr h="1490013">
                <a:tc>
                  <a:txBody>
                    <a:bodyPr/>
                    <a:lstStyle/>
                    <a:p>
                      <a:pPr marL="7938" indent="-7938" algn="just" defTabSz="914400" rtl="0" eaLnBrk="1" latinLnBrk="0" hangingPunct="1">
                        <a:lnSpc>
                          <a:spcPct val="115000"/>
                        </a:lnSpc>
                        <a:spcAft>
                          <a:spcPts val="0"/>
                        </a:spcAft>
                      </a:pPr>
                      <a:r>
                        <a:rPr lang="en-US" sz="2000" kern="1200" dirty="0">
                          <a:effectLst/>
                        </a:rPr>
                        <a:t>SN</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Basin/Reaches/state</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SN</a:t>
                      </a:r>
                      <a:endParaRPr lang="en-US" sz="2000" b="1" kern="120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Basin/Reaches/state</a:t>
                      </a:r>
                      <a:endParaRPr lang="en-US" sz="2000" b="1" kern="1200">
                        <a:solidFill>
                          <a:schemeClr val="tx1"/>
                        </a:solidFill>
                        <a:effectLst/>
                        <a:latin typeface="+mn-lt"/>
                        <a:ea typeface="+mn-ea"/>
                        <a:cs typeface="+mn-cs"/>
                      </a:endParaRPr>
                    </a:p>
                  </a:txBody>
                  <a:tcPr marL="68580" marR="68580" marT="0" marB="0"/>
                </a:tc>
              </a:tr>
              <a:tr h="722529">
                <a:tc>
                  <a:txBody>
                    <a:bodyPr/>
                    <a:lstStyle/>
                    <a:p>
                      <a:pPr marL="7938" indent="-7938" algn="just" defTabSz="914400" rtl="0" eaLnBrk="1" latinLnBrk="0" hangingPunct="1">
                        <a:lnSpc>
                          <a:spcPct val="115000"/>
                        </a:lnSpc>
                        <a:spcAft>
                          <a:spcPts val="0"/>
                        </a:spcAft>
                      </a:pPr>
                      <a:r>
                        <a:rPr lang="en-US" sz="2000" kern="1200" dirty="0">
                          <a:effectLst/>
                        </a:rPr>
                        <a:t>1</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Mahanadi Delta</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4</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err="1">
                          <a:effectLst/>
                        </a:rPr>
                        <a:t>Rapti</a:t>
                      </a:r>
                      <a:endParaRPr lang="en-US" sz="2000" b="1" kern="1200" dirty="0">
                        <a:solidFill>
                          <a:schemeClr val="tx1"/>
                        </a:solidFill>
                        <a:effectLst/>
                        <a:latin typeface="+mn-lt"/>
                        <a:ea typeface="+mn-ea"/>
                        <a:cs typeface="+mn-cs"/>
                      </a:endParaRPr>
                    </a:p>
                  </a:txBody>
                  <a:tcPr marL="68580" marR="68580" marT="0" marB="0"/>
                </a:tc>
              </a:tr>
              <a:tr h="722529">
                <a:tc>
                  <a:txBody>
                    <a:bodyPr/>
                    <a:lstStyle/>
                    <a:p>
                      <a:pPr marL="7938" indent="-7938" algn="just" defTabSz="914400" rtl="0" eaLnBrk="1" latinLnBrk="0" hangingPunct="1">
                        <a:lnSpc>
                          <a:spcPct val="115000"/>
                        </a:lnSpc>
                        <a:spcAft>
                          <a:spcPts val="0"/>
                        </a:spcAft>
                      </a:pPr>
                      <a:r>
                        <a:rPr lang="en-US" sz="2000" kern="1200" dirty="0">
                          <a:effectLst/>
                        </a:rPr>
                        <a:t>2</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Godavari Delta</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a:effectLst/>
                        </a:rPr>
                        <a:t>5</a:t>
                      </a:r>
                      <a:endParaRPr lang="en-US" sz="2000" b="1" kern="120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err="1">
                          <a:effectLst/>
                        </a:rPr>
                        <a:t>Ghaghra</a:t>
                      </a:r>
                      <a:endParaRPr lang="en-US" sz="2000" b="1" kern="1200" dirty="0">
                        <a:solidFill>
                          <a:schemeClr val="tx1"/>
                        </a:solidFill>
                        <a:effectLst/>
                        <a:latin typeface="+mn-lt"/>
                        <a:ea typeface="+mn-ea"/>
                        <a:cs typeface="+mn-cs"/>
                      </a:endParaRPr>
                    </a:p>
                  </a:txBody>
                  <a:tcPr marL="68580" marR="68580" marT="0" marB="0"/>
                </a:tc>
              </a:tr>
              <a:tr h="722529">
                <a:tc>
                  <a:txBody>
                    <a:bodyPr/>
                    <a:lstStyle/>
                    <a:p>
                      <a:pPr marL="7938" indent="-7938" algn="just" defTabSz="914400" rtl="0" eaLnBrk="1" latinLnBrk="0" hangingPunct="1">
                        <a:lnSpc>
                          <a:spcPct val="115000"/>
                        </a:lnSpc>
                        <a:spcAft>
                          <a:spcPts val="0"/>
                        </a:spcAft>
                      </a:pPr>
                      <a:r>
                        <a:rPr lang="en-US" sz="2000" kern="1200" dirty="0">
                          <a:effectLst/>
                        </a:rPr>
                        <a:t>3</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Lower Brahmaputra in Assam</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 </a:t>
                      </a:r>
                      <a:endParaRPr lang="en-US" sz="2000" b="1" kern="1200" dirty="0">
                        <a:solidFill>
                          <a:schemeClr val="tx1"/>
                        </a:solidFill>
                        <a:effectLst/>
                        <a:latin typeface="+mn-lt"/>
                        <a:ea typeface="+mn-ea"/>
                        <a:cs typeface="+mn-cs"/>
                      </a:endParaRPr>
                    </a:p>
                  </a:txBody>
                  <a:tcPr marL="68580" marR="68580" marT="0" marB="0"/>
                </a:tc>
                <a:tc>
                  <a:txBody>
                    <a:bodyPr/>
                    <a:lstStyle/>
                    <a:p>
                      <a:pPr marL="7938" indent="-7938" algn="just" defTabSz="914400" rtl="0" eaLnBrk="1" latinLnBrk="0" hangingPunct="1">
                        <a:lnSpc>
                          <a:spcPct val="115000"/>
                        </a:lnSpc>
                        <a:spcAft>
                          <a:spcPts val="0"/>
                        </a:spcAft>
                      </a:pPr>
                      <a:r>
                        <a:rPr lang="en-US" sz="2000" kern="1200" dirty="0">
                          <a:effectLst/>
                        </a:rPr>
                        <a:t> </a:t>
                      </a:r>
                      <a:endParaRPr lang="en-US" sz="2000" b="1" kern="1200" dirty="0">
                        <a:solidFill>
                          <a:schemeClr val="tx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xmlns="" val="1647029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617</TotalTime>
  <Words>1327</Words>
  <Application>Microsoft Office PowerPoint</Application>
  <PresentationFormat>On-screen Show (4:3)</PresentationFormat>
  <Paragraphs>369</Paragraphs>
  <Slides>36</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Clarity</vt:lpstr>
      <vt:lpstr>Worksheet</vt:lpstr>
      <vt:lpstr>Clip</vt:lpstr>
      <vt:lpstr>Photo Editor Photo</vt:lpstr>
      <vt:lpstr>Project Implementation Plan (PIP)</vt:lpstr>
      <vt:lpstr>Slide 2</vt:lpstr>
      <vt:lpstr>Activities proposed to be carried by CWC</vt:lpstr>
      <vt:lpstr>Activities proposed to be carried by CWC</vt:lpstr>
      <vt:lpstr>Activities proposed to be carried by CWC</vt:lpstr>
      <vt:lpstr>Flash flood guidance coupled with weather forecast</vt:lpstr>
      <vt:lpstr>Flash flood guidance coupled with weather forecast</vt:lpstr>
      <vt:lpstr>Slide 8</vt:lpstr>
      <vt:lpstr>Slide 9</vt:lpstr>
      <vt:lpstr>Slide 10</vt:lpstr>
      <vt:lpstr>Slide 11</vt:lpstr>
      <vt:lpstr>Slide 12</vt:lpstr>
      <vt:lpstr>Slide 13</vt:lpstr>
      <vt:lpstr>Existing Flood Forecast</vt:lpstr>
      <vt:lpstr>Flood Forecasting by CWC</vt:lpstr>
      <vt:lpstr>Flood Forecasting Network of CWC</vt:lpstr>
      <vt:lpstr>Flood Forecasting Network of CWC  </vt:lpstr>
      <vt:lpstr>Slide 18</vt:lpstr>
      <vt:lpstr>Slide 19</vt:lpstr>
      <vt:lpstr>Slide 20</vt:lpstr>
      <vt:lpstr>Slide 21</vt:lpstr>
      <vt:lpstr>Slide 22</vt:lpstr>
      <vt:lpstr>Slide 23</vt:lpstr>
      <vt:lpstr>Slide 24</vt:lpstr>
      <vt:lpstr>India-WRIS/NWIC</vt:lpstr>
      <vt:lpstr>Slide 26</vt:lpstr>
      <vt:lpstr>Slide 27</vt:lpstr>
      <vt:lpstr>Slide 28</vt:lpstr>
      <vt:lpstr>Slide 29</vt:lpstr>
      <vt:lpstr>Slide 30</vt:lpstr>
      <vt:lpstr>Slide 31</vt:lpstr>
      <vt:lpstr>Hydro-meteorological Data Dissemination Policy, 2013</vt:lpstr>
      <vt:lpstr>Slide 33</vt:lpstr>
      <vt:lpstr>INVOLVEMENT OF STATES</vt:lpstr>
      <vt:lpstr>INVOLVEMENT OF STATES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Project Implementation Plan (PIP)</dc:title>
  <dc:creator>Dileep</dc:creator>
  <cp:lastModifiedBy>UTKARSH</cp:lastModifiedBy>
  <cp:revision>52</cp:revision>
  <cp:lastPrinted>2015-09-11T10:23:51Z</cp:lastPrinted>
  <dcterms:created xsi:type="dcterms:W3CDTF">2006-08-16T00:00:00Z</dcterms:created>
  <dcterms:modified xsi:type="dcterms:W3CDTF">2015-09-12T15:12:03Z</dcterms:modified>
</cp:coreProperties>
</file>